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8" r:id="rId2"/>
    <p:sldId id="256" r:id="rId3"/>
    <p:sldId id="257" r:id="rId4"/>
    <p:sldId id="258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8" r:id="rId15"/>
    <p:sldId id="279" r:id="rId16"/>
    <p:sldId id="280" r:id="rId17"/>
    <p:sldId id="292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4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E3A8-FA9F-4507-9970-A1F13C456C45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3004F-5C1E-42BE-9B03-7427D3915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4C39-FC0B-4F7E-84B2-37CBF11EA0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4C39-FC0B-4F7E-84B2-37CBF11EA0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4C39-FC0B-4F7E-84B2-37CBF11EA0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4C39-FC0B-4F7E-84B2-37CBF11EA0A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072" y="33528"/>
            <a:ext cx="8042148" cy="133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612140" y="1311910"/>
            <a:ext cx="7879080" cy="207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7385" marR="5080" indent="-31572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5" dirty="0">
                <a:latin typeface="Times New Roman"/>
                <a:cs typeface="Times New Roman"/>
              </a:rPr>
              <a:t>molar </a:t>
            </a:r>
            <a:r>
              <a:rPr sz="2400" dirty="0">
                <a:latin typeface="Times New Roman"/>
                <a:cs typeface="Times New Roman"/>
              </a:rPr>
              <a:t>relationship in the </a:t>
            </a:r>
            <a:r>
              <a:rPr sz="2400" spc="-5" dirty="0">
                <a:latin typeface="Times New Roman"/>
                <a:cs typeface="Times New Roman"/>
              </a:rPr>
              <a:t>primary </a:t>
            </a:r>
            <a:r>
              <a:rPr sz="2400" dirty="0">
                <a:latin typeface="Times New Roman"/>
                <a:cs typeface="Times New Roman"/>
              </a:rPr>
              <a:t>dentition can be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classified  </a:t>
            </a:r>
            <a:r>
              <a:rPr sz="2400" dirty="0">
                <a:latin typeface="Times New Roman"/>
                <a:cs typeface="Times New Roman"/>
              </a:rPr>
              <a:t>into </a:t>
            </a:r>
            <a:r>
              <a:rPr sz="2400" spc="-5" dirty="0">
                <a:latin typeface="Times New Roman"/>
                <a:cs typeface="Times New Roman"/>
              </a:rPr>
              <a:t>3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types: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2400" spc="-5" dirty="0">
                <a:latin typeface="Times New Roman"/>
                <a:cs typeface="Times New Roman"/>
              </a:rPr>
              <a:t>Straight/flush terminal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plane.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spc="-5">
                <a:latin typeface="Courier New"/>
                <a:cs typeface="Courier New"/>
              </a:rPr>
              <a:t>o</a:t>
            </a:r>
            <a:r>
              <a:rPr sz="2400" spc="-5">
                <a:latin typeface="Times New Roman"/>
                <a:cs typeface="Times New Roman"/>
              </a:rPr>
              <a:t>Mesial</a:t>
            </a:r>
            <a:r>
              <a:rPr sz="2400" spc="-30">
                <a:latin typeface="Times New Roman"/>
                <a:cs typeface="Times New Roman"/>
              </a:rPr>
              <a:t> </a:t>
            </a:r>
            <a:r>
              <a:rPr sz="2400" spc="-5">
                <a:latin typeface="Times New Roman"/>
                <a:cs typeface="Times New Roman"/>
              </a:rPr>
              <a:t>step</a:t>
            </a:r>
            <a:r>
              <a:rPr lang="en-US" sz="2400" spc="-5" dirty="0">
                <a:latin typeface="Times New Roman"/>
                <a:cs typeface="Times New Roman"/>
              </a:rPr>
              <a:t> terminal</a:t>
            </a:r>
            <a:r>
              <a:rPr lang="en-US" sz="2400" spc="-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plane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sz="2400" spc="-5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spc="-5">
                <a:latin typeface="Courier New"/>
                <a:cs typeface="Courier New"/>
              </a:rPr>
              <a:t>o</a:t>
            </a:r>
            <a:r>
              <a:rPr sz="2400" spc="-5">
                <a:latin typeface="Times New Roman"/>
                <a:cs typeface="Times New Roman"/>
              </a:rPr>
              <a:t>Distal</a:t>
            </a:r>
            <a:r>
              <a:rPr sz="2400" spc="-40">
                <a:latin typeface="Times New Roman"/>
                <a:cs typeface="Times New Roman"/>
              </a:rPr>
              <a:t> </a:t>
            </a:r>
            <a:r>
              <a:rPr sz="2400" spc="-5">
                <a:latin typeface="Times New Roman"/>
                <a:cs typeface="Times New Roman"/>
              </a:rPr>
              <a:t>step</a:t>
            </a:r>
            <a:r>
              <a:rPr lang="en-US" sz="2400" spc="-5" dirty="0">
                <a:latin typeface="Times New Roman"/>
                <a:cs typeface="Times New Roman"/>
              </a:rPr>
              <a:t> terminal</a:t>
            </a:r>
            <a:r>
              <a:rPr lang="en-US" sz="2400" spc="-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plane</a:t>
            </a:r>
            <a:r>
              <a:rPr sz="2400" spc="-5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2967" y="5657088"/>
            <a:ext cx="3918204" cy="923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2676" y="3351276"/>
            <a:ext cx="2974848" cy="3326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29000" y="3657600"/>
            <a:ext cx="2362200" cy="2714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0900" y="3619500"/>
            <a:ext cx="2438400" cy="2790825"/>
          </a:xfrm>
          <a:custGeom>
            <a:avLst/>
            <a:gdLst/>
            <a:ahLst/>
            <a:cxnLst/>
            <a:rect l="l" t="t" r="r" b="b"/>
            <a:pathLst>
              <a:path w="2438400" h="2790825">
                <a:moveTo>
                  <a:pt x="430911" y="0"/>
                </a:moveTo>
                <a:lnTo>
                  <a:pt x="2007489" y="0"/>
                </a:lnTo>
                <a:lnTo>
                  <a:pt x="2050541" y="2158"/>
                </a:lnTo>
                <a:lnTo>
                  <a:pt x="2093722" y="8636"/>
                </a:lnTo>
                <a:lnTo>
                  <a:pt x="2134997" y="19557"/>
                </a:lnTo>
                <a:lnTo>
                  <a:pt x="2174621" y="33908"/>
                </a:lnTo>
                <a:lnTo>
                  <a:pt x="2212594" y="52197"/>
                </a:lnTo>
                <a:lnTo>
                  <a:pt x="2248280" y="74041"/>
                </a:lnTo>
                <a:lnTo>
                  <a:pt x="2281301" y="98679"/>
                </a:lnTo>
                <a:lnTo>
                  <a:pt x="2312035" y="126492"/>
                </a:lnTo>
                <a:lnTo>
                  <a:pt x="2340102" y="157099"/>
                </a:lnTo>
                <a:lnTo>
                  <a:pt x="2364994" y="190754"/>
                </a:lnTo>
                <a:lnTo>
                  <a:pt x="2386203" y="226313"/>
                </a:lnTo>
                <a:lnTo>
                  <a:pt x="2404491" y="263651"/>
                </a:lnTo>
                <a:lnTo>
                  <a:pt x="2418841" y="303402"/>
                </a:lnTo>
                <a:lnTo>
                  <a:pt x="2429764" y="344677"/>
                </a:lnTo>
                <a:lnTo>
                  <a:pt x="2436241" y="387857"/>
                </a:lnTo>
                <a:lnTo>
                  <a:pt x="2438400" y="430911"/>
                </a:lnTo>
                <a:lnTo>
                  <a:pt x="2438400" y="2359964"/>
                </a:lnTo>
                <a:lnTo>
                  <a:pt x="2436241" y="2402916"/>
                </a:lnTo>
                <a:lnTo>
                  <a:pt x="2429764" y="2446121"/>
                </a:lnTo>
                <a:lnTo>
                  <a:pt x="2418841" y="2487472"/>
                </a:lnTo>
                <a:lnTo>
                  <a:pt x="2404491" y="2527033"/>
                </a:lnTo>
                <a:lnTo>
                  <a:pt x="2386203" y="2564841"/>
                </a:lnTo>
                <a:lnTo>
                  <a:pt x="2364866" y="2600553"/>
                </a:lnTo>
                <a:lnTo>
                  <a:pt x="2340102" y="2633687"/>
                </a:lnTo>
                <a:lnTo>
                  <a:pt x="2312162" y="2664612"/>
                </a:lnTo>
                <a:lnTo>
                  <a:pt x="2281301" y="2692476"/>
                </a:lnTo>
                <a:lnTo>
                  <a:pt x="2248154" y="2717330"/>
                </a:lnTo>
                <a:lnTo>
                  <a:pt x="2212466" y="2738678"/>
                </a:lnTo>
                <a:lnTo>
                  <a:pt x="2174621" y="2756928"/>
                </a:lnTo>
                <a:lnTo>
                  <a:pt x="2134997" y="2771267"/>
                </a:lnTo>
                <a:lnTo>
                  <a:pt x="2093722" y="2782150"/>
                </a:lnTo>
                <a:lnTo>
                  <a:pt x="2050541" y="2788704"/>
                </a:lnTo>
                <a:lnTo>
                  <a:pt x="2007489" y="2790825"/>
                </a:lnTo>
                <a:lnTo>
                  <a:pt x="430911" y="2790825"/>
                </a:lnTo>
                <a:lnTo>
                  <a:pt x="387858" y="2788704"/>
                </a:lnTo>
                <a:lnTo>
                  <a:pt x="344677" y="2782150"/>
                </a:lnTo>
                <a:lnTo>
                  <a:pt x="303402" y="2771267"/>
                </a:lnTo>
                <a:lnTo>
                  <a:pt x="263651" y="2756890"/>
                </a:lnTo>
                <a:lnTo>
                  <a:pt x="226313" y="2738628"/>
                </a:lnTo>
                <a:lnTo>
                  <a:pt x="190753" y="2717393"/>
                </a:lnTo>
                <a:lnTo>
                  <a:pt x="157099" y="2692476"/>
                </a:lnTo>
                <a:lnTo>
                  <a:pt x="126491" y="2664510"/>
                </a:lnTo>
                <a:lnTo>
                  <a:pt x="98678" y="2633687"/>
                </a:lnTo>
                <a:lnTo>
                  <a:pt x="74040" y="2600680"/>
                </a:lnTo>
                <a:lnTo>
                  <a:pt x="52197" y="2564993"/>
                </a:lnTo>
                <a:lnTo>
                  <a:pt x="33909" y="2527033"/>
                </a:lnTo>
                <a:lnTo>
                  <a:pt x="19558" y="2487472"/>
                </a:lnTo>
                <a:lnTo>
                  <a:pt x="8636" y="2446121"/>
                </a:lnTo>
                <a:lnTo>
                  <a:pt x="2159" y="2402916"/>
                </a:lnTo>
                <a:lnTo>
                  <a:pt x="0" y="2359964"/>
                </a:lnTo>
                <a:lnTo>
                  <a:pt x="0" y="430911"/>
                </a:lnTo>
                <a:lnTo>
                  <a:pt x="2159" y="387857"/>
                </a:lnTo>
                <a:lnTo>
                  <a:pt x="8636" y="344677"/>
                </a:lnTo>
                <a:lnTo>
                  <a:pt x="19558" y="303402"/>
                </a:lnTo>
                <a:lnTo>
                  <a:pt x="33909" y="263651"/>
                </a:lnTo>
                <a:lnTo>
                  <a:pt x="52324" y="226187"/>
                </a:lnTo>
                <a:lnTo>
                  <a:pt x="73913" y="190626"/>
                </a:lnTo>
                <a:lnTo>
                  <a:pt x="98678" y="157099"/>
                </a:lnTo>
                <a:lnTo>
                  <a:pt x="126619" y="126618"/>
                </a:lnTo>
                <a:lnTo>
                  <a:pt x="157099" y="98679"/>
                </a:lnTo>
                <a:lnTo>
                  <a:pt x="190626" y="73913"/>
                </a:lnTo>
                <a:lnTo>
                  <a:pt x="226187" y="52324"/>
                </a:lnTo>
                <a:lnTo>
                  <a:pt x="263651" y="33908"/>
                </a:lnTo>
                <a:lnTo>
                  <a:pt x="303402" y="19557"/>
                </a:lnTo>
                <a:lnTo>
                  <a:pt x="344677" y="8636"/>
                </a:lnTo>
                <a:lnTo>
                  <a:pt x="387858" y="2158"/>
                </a:lnTo>
                <a:lnTo>
                  <a:pt x="430911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995" y="5657088"/>
            <a:ext cx="3851148" cy="923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275" y="3351276"/>
            <a:ext cx="2898648" cy="33268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600" y="3657600"/>
            <a:ext cx="2286000" cy="27146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1500" y="3619500"/>
            <a:ext cx="2362200" cy="2790825"/>
          </a:xfrm>
          <a:custGeom>
            <a:avLst/>
            <a:gdLst/>
            <a:ahLst/>
            <a:cxnLst/>
            <a:rect l="l" t="t" r="r" b="b"/>
            <a:pathLst>
              <a:path w="2362200" h="2790825">
                <a:moveTo>
                  <a:pt x="418134" y="0"/>
                </a:moveTo>
                <a:lnTo>
                  <a:pt x="1944116" y="0"/>
                </a:lnTo>
                <a:lnTo>
                  <a:pt x="1985899" y="2158"/>
                </a:lnTo>
                <a:lnTo>
                  <a:pt x="2027682" y="8636"/>
                </a:lnTo>
                <a:lnTo>
                  <a:pt x="2067814" y="18668"/>
                </a:lnTo>
                <a:lnTo>
                  <a:pt x="2106422" y="32766"/>
                </a:lnTo>
                <a:lnTo>
                  <a:pt x="2143125" y="50673"/>
                </a:lnTo>
                <a:lnTo>
                  <a:pt x="2177542" y="71500"/>
                </a:lnTo>
                <a:lnTo>
                  <a:pt x="2209800" y="95631"/>
                </a:lnTo>
                <a:lnTo>
                  <a:pt x="2239518" y="122681"/>
                </a:lnTo>
                <a:lnTo>
                  <a:pt x="2266569" y="152400"/>
                </a:lnTo>
                <a:lnTo>
                  <a:pt x="2290699" y="184657"/>
                </a:lnTo>
                <a:lnTo>
                  <a:pt x="2311527" y="219075"/>
                </a:lnTo>
                <a:lnTo>
                  <a:pt x="2329434" y="255777"/>
                </a:lnTo>
                <a:lnTo>
                  <a:pt x="2343404" y="294767"/>
                </a:lnTo>
                <a:lnTo>
                  <a:pt x="2353945" y="334899"/>
                </a:lnTo>
                <a:lnTo>
                  <a:pt x="2360041" y="376427"/>
                </a:lnTo>
                <a:lnTo>
                  <a:pt x="2362200" y="418083"/>
                </a:lnTo>
                <a:lnTo>
                  <a:pt x="2362200" y="2372690"/>
                </a:lnTo>
                <a:lnTo>
                  <a:pt x="2360041" y="2414346"/>
                </a:lnTo>
                <a:lnTo>
                  <a:pt x="2353945" y="2456294"/>
                </a:lnTo>
                <a:lnTo>
                  <a:pt x="2343404" y="2496578"/>
                </a:lnTo>
                <a:lnTo>
                  <a:pt x="2329434" y="2535059"/>
                </a:lnTo>
                <a:lnTo>
                  <a:pt x="2311527" y="2571775"/>
                </a:lnTo>
                <a:lnTo>
                  <a:pt x="2290699" y="2606141"/>
                </a:lnTo>
                <a:lnTo>
                  <a:pt x="2266569" y="2638475"/>
                </a:lnTo>
                <a:lnTo>
                  <a:pt x="2239518" y="2668168"/>
                </a:lnTo>
                <a:lnTo>
                  <a:pt x="2209800" y="2695244"/>
                </a:lnTo>
                <a:lnTo>
                  <a:pt x="2177542" y="2719273"/>
                </a:lnTo>
                <a:lnTo>
                  <a:pt x="2143125" y="2740152"/>
                </a:lnTo>
                <a:lnTo>
                  <a:pt x="2106422" y="2758084"/>
                </a:lnTo>
                <a:lnTo>
                  <a:pt x="2067941" y="2772079"/>
                </a:lnTo>
                <a:lnTo>
                  <a:pt x="2027682" y="2782582"/>
                </a:lnTo>
                <a:lnTo>
                  <a:pt x="1985772" y="2788704"/>
                </a:lnTo>
                <a:lnTo>
                  <a:pt x="1944116" y="2790825"/>
                </a:lnTo>
                <a:lnTo>
                  <a:pt x="418134" y="2790825"/>
                </a:lnTo>
                <a:lnTo>
                  <a:pt x="376453" y="2788691"/>
                </a:lnTo>
                <a:lnTo>
                  <a:pt x="334899" y="2782570"/>
                </a:lnTo>
                <a:lnTo>
                  <a:pt x="294716" y="2772092"/>
                </a:lnTo>
                <a:lnTo>
                  <a:pt x="255828" y="2758109"/>
                </a:lnTo>
                <a:lnTo>
                  <a:pt x="219049" y="2740152"/>
                </a:lnTo>
                <a:lnTo>
                  <a:pt x="184670" y="2719273"/>
                </a:lnTo>
                <a:lnTo>
                  <a:pt x="152349" y="2695244"/>
                </a:lnTo>
                <a:lnTo>
                  <a:pt x="122656" y="2668168"/>
                </a:lnTo>
                <a:lnTo>
                  <a:pt x="95580" y="2638475"/>
                </a:lnTo>
                <a:lnTo>
                  <a:pt x="71551" y="2606141"/>
                </a:lnTo>
                <a:lnTo>
                  <a:pt x="50673" y="2571775"/>
                </a:lnTo>
                <a:lnTo>
                  <a:pt x="32740" y="2535059"/>
                </a:lnTo>
                <a:lnTo>
                  <a:pt x="18681" y="2496388"/>
                </a:lnTo>
                <a:lnTo>
                  <a:pt x="8661" y="2456294"/>
                </a:lnTo>
                <a:lnTo>
                  <a:pt x="2133" y="2414536"/>
                </a:lnTo>
                <a:lnTo>
                  <a:pt x="0" y="2372690"/>
                </a:lnTo>
                <a:lnTo>
                  <a:pt x="0" y="418083"/>
                </a:lnTo>
                <a:lnTo>
                  <a:pt x="2133" y="376300"/>
                </a:lnTo>
                <a:lnTo>
                  <a:pt x="8661" y="334899"/>
                </a:lnTo>
                <a:lnTo>
                  <a:pt x="18668" y="294894"/>
                </a:lnTo>
                <a:lnTo>
                  <a:pt x="32715" y="255777"/>
                </a:lnTo>
                <a:lnTo>
                  <a:pt x="50673" y="219075"/>
                </a:lnTo>
                <a:lnTo>
                  <a:pt x="71551" y="184657"/>
                </a:lnTo>
                <a:lnTo>
                  <a:pt x="95580" y="152400"/>
                </a:lnTo>
                <a:lnTo>
                  <a:pt x="122656" y="122681"/>
                </a:lnTo>
                <a:lnTo>
                  <a:pt x="152349" y="95631"/>
                </a:lnTo>
                <a:lnTo>
                  <a:pt x="184670" y="71500"/>
                </a:lnTo>
                <a:lnTo>
                  <a:pt x="219049" y="50673"/>
                </a:lnTo>
                <a:lnTo>
                  <a:pt x="255828" y="32766"/>
                </a:lnTo>
                <a:lnTo>
                  <a:pt x="294894" y="18668"/>
                </a:lnTo>
                <a:lnTo>
                  <a:pt x="334899" y="8636"/>
                </a:lnTo>
                <a:lnTo>
                  <a:pt x="376250" y="2158"/>
                </a:lnTo>
                <a:lnTo>
                  <a:pt x="418134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63996" y="5667755"/>
            <a:ext cx="3080004" cy="9281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8276" y="3351276"/>
            <a:ext cx="2898648" cy="33421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24600" y="3657600"/>
            <a:ext cx="2286000" cy="27298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86500" y="3619500"/>
            <a:ext cx="2362200" cy="2806700"/>
          </a:xfrm>
          <a:custGeom>
            <a:avLst/>
            <a:gdLst/>
            <a:ahLst/>
            <a:cxnLst/>
            <a:rect l="l" t="t" r="r" b="b"/>
            <a:pathLst>
              <a:path w="2362200" h="2806700">
                <a:moveTo>
                  <a:pt x="418083" y="0"/>
                </a:moveTo>
                <a:lnTo>
                  <a:pt x="1944116" y="0"/>
                </a:lnTo>
                <a:lnTo>
                  <a:pt x="1985899" y="2158"/>
                </a:lnTo>
                <a:lnTo>
                  <a:pt x="2027681" y="8636"/>
                </a:lnTo>
                <a:lnTo>
                  <a:pt x="2067814" y="18668"/>
                </a:lnTo>
                <a:lnTo>
                  <a:pt x="2106422" y="32766"/>
                </a:lnTo>
                <a:lnTo>
                  <a:pt x="2143125" y="50673"/>
                </a:lnTo>
                <a:lnTo>
                  <a:pt x="2177542" y="71500"/>
                </a:lnTo>
                <a:lnTo>
                  <a:pt x="2209800" y="95631"/>
                </a:lnTo>
                <a:lnTo>
                  <a:pt x="2239518" y="122681"/>
                </a:lnTo>
                <a:lnTo>
                  <a:pt x="2266569" y="152400"/>
                </a:lnTo>
                <a:lnTo>
                  <a:pt x="2290699" y="184657"/>
                </a:lnTo>
                <a:lnTo>
                  <a:pt x="2311527" y="219075"/>
                </a:lnTo>
                <a:lnTo>
                  <a:pt x="2329433" y="255777"/>
                </a:lnTo>
                <a:lnTo>
                  <a:pt x="2343404" y="294767"/>
                </a:lnTo>
                <a:lnTo>
                  <a:pt x="2353945" y="334899"/>
                </a:lnTo>
                <a:lnTo>
                  <a:pt x="2360041" y="376427"/>
                </a:lnTo>
                <a:lnTo>
                  <a:pt x="2362200" y="418083"/>
                </a:lnTo>
                <a:lnTo>
                  <a:pt x="2362200" y="2388171"/>
                </a:lnTo>
                <a:lnTo>
                  <a:pt x="2360041" y="2429852"/>
                </a:lnTo>
                <a:lnTo>
                  <a:pt x="2353945" y="2471407"/>
                </a:lnTo>
                <a:lnTo>
                  <a:pt x="2343404" y="2511590"/>
                </a:lnTo>
                <a:lnTo>
                  <a:pt x="2329433" y="2550477"/>
                </a:lnTo>
                <a:lnTo>
                  <a:pt x="2311527" y="2587256"/>
                </a:lnTo>
                <a:lnTo>
                  <a:pt x="2290699" y="2621622"/>
                </a:lnTo>
                <a:lnTo>
                  <a:pt x="2266569" y="2653957"/>
                </a:lnTo>
                <a:lnTo>
                  <a:pt x="2239518" y="2683649"/>
                </a:lnTo>
                <a:lnTo>
                  <a:pt x="2209800" y="2710726"/>
                </a:lnTo>
                <a:lnTo>
                  <a:pt x="2177542" y="2734754"/>
                </a:lnTo>
                <a:lnTo>
                  <a:pt x="2143125" y="2755633"/>
                </a:lnTo>
                <a:lnTo>
                  <a:pt x="2106422" y="2773553"/>
                </a:lnTo>
                <a:lnTo>
                  <a:pt x="2067814" y="2787624"/>
                </a:lnTo>
                <a:lnTo>
                  <a:pt x="2027681" y="2797644"/>
                </a:lnTo>
                <a:lnTo>
                  <a:pt x="1985899" y="2804172"/>
                </a:lnTo>
                <a:lnTo>
                  <a:pt x="1944116" y="2806306"/>
                </a:lnTo>
                <a:lnTo>
                  <a:pt x="418083" y="2806306"/>
                </a:lnTo>
                <a:lnTo>
                  <a:pt x="376300" y="2804160"/>
                </a:lnTo>
                <a:lnTo>
                  <a:pt x="334899" y="2797632"/>
                </a:lnTo>
                <a:lnTo>
                  <a:pt x="294894" y="2787637"/>
                </a:lnTo>
                <a:lnTo>
                  <a:pt x="255777" y="2773591"/>
                </a:lnTo>
                <a:lnTo>
                  <a:pt x="219075" y="2755633"/>
                </a:lnTo>
                <a:lnTo>
                  <a:pt x="184658" y="2734754"/>
                </a:lnTo>
                <a:lnTo>
                  <a:pt x="152400" y="2710726"/>
                </a:lnTo>
                <a:lnTo>
                  <a:pt x="122682" y="2683649"/>
                </a:lnTo>
                <a:lnTo>
                  <a:pt x="95630" y="2653957"/>
                </a:lnTo>
                <a:lnTo>
                  <a:pt x="71500" y="2621622"/>
                </a:lnTo>
                <a:lnTo>
                  <a:pt x="50673" y="2587256"/>
                </a:lnTo>
                <a:lnTo>
                  <a:pt x="32765" y="2550477"/>
                </a:lnTo>
                <a:lnTo>
                  <a:pt x="18669" y="2511399"/>
                </a:lnTo>
                <a:lnTo>
                  <a:pt x="8636" y="2471407"/>
                </a:lnTo>
                <a:lnTo>
                  <a:pt x="2159" y="2430043"/>
                </a:lnTo>
                <a:lnTo>
                  <a:pt x="0" y="2388171"/>
                </a:lnTo>
                <a:lnTo>
                  <a:pt x="0" y="418083"/>
                </a:lnTo>
                <a:lnTo>
                  <a:pt x="2159" y="376300"/>
                </a:lnTo>
                <a:lnTo>
                  <a:pt x="8636" y="334899"/>
                </a:lnTo>
                <a:lnTo>
                  <a:pt x="18669" y="294894"/>
                </a:lnTo>
                <a:lnTo>
                  <a:pt x="32765" y="255777"/>
                </a:lnTo>
                <a:lnTo>
                  <a:pt x="50673" y="219075"/>
                </a:lnTo>
                <a:lnTo>
                  <a:pt x="71500" y="184657"/>
                </a:lnTo>
                <a:lnTo>
                  <a:pt x="95630" y="152400"/>
                </a:lnTo>
                <a:lnTo>
                  <a:pt x="122682" y="122681"/>
                </a:lnTo>
                <a:lnTo>
                  <a:pt x="152400" y="95631"/>
                </a:lnTo>
                <a:lnTo>
                  <a:pt x="184658" y="71500"/>
                </a:lnTo>
                <a:lnTo>
                  <a:pt x="219075" y="50673"/>
                </a:lnTo>
                <a:lnTo>
                  <a:pt x="255777" y="32766"/>
                </a:lnTo>
                <a:lnTo>
                  <a:pt x="294894" y="18668"/>
                </a:lnTo>
                <a:lnTo>
                  <a:pt x="334899" y="8636"/>
                </a:lnTo>
                <a:lnTo>
                  <a:pt x="376300" y="2158"/>
                </a:lnTo>
                <a:lnTo>
                  <a:pt x="418083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2438400" y="0"/>
            <a:ext cx="3543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Terminal planes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9014" y="301574"/>
            <a:ext cx="358902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dirty="0"/>
              <a:t>Late</a:t>
            </a:r>
            <a:r>
              <a:rPr sz="6600" spc="-90" dirty="0"/>
              <a:t> </a:t>
            </a:r>
            <a:r>
              <a:rPr sz="6600" dirty="0"/>
              <a:t>Shift</a:t>
            </a:r>
            <a:endParaRPr sz="6600"/>
          </a:p>
        </p:txBody>
      </p:sp>
      <p:sp>
        <p:nvSpPr>
          <p:cNvPr id="5" name="object 5"/>
          <p:cNvSpPr/>
          <p:nvPr/>
        </p:nvSpPr>
        <p:spPr>
          <a:xfrm>
            <a:off x="2755392" y="3822191"/>
            <a:ext cx="484631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5465" y="3166617"/>
            <a:ext cx="3547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This occurs </a:t>
            </a:r>
            <a:r>
              <a:rPr sz="2400" dirty="0">
                <a:latin typeface="Times New Roman"/>
                <a:cs typeface="Times New Roman"/>
              </a:rPr>
              <a:t>in the late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mixed  </a:t>
            </a:r>
            <a:r>
              <a:rPr sz="2400" dirty="0">
                <a:latin typeface="Times New Roman"/>
                <a:cs typeface="Times New Roman"/>
              </a:rPr>
              <a:t>dentition period and </a:t>
            </a:r>
            <a:r>
              <a:rPr sz="2400" spc="-5" dirty="0">
                <a:latin typeface="Times New Roman"/>
                <a:cs typeface="Times New Roman"/>
              </a:rPr>
              <a:t>is thus  </a:t>
            </a:r>
            <a:r>
              <a:rPr sz="2400" dirty="0">
                <a:latin typeface="Times New Roman"/>
                <a:cs typeface="Times New Roman"/>
              </a:rPr>
              <a:t>called </a:t>
            </a:r>
            <a:r>
              <a:rPr sz="2400" b="1" dirty="0">
                <a:latin typeface="Times New Roman"/>
                <a:cs typeface="Times New Roman"/>
              </a:rPr>
              <a:t>late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shift.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2448" y="4934711"/>
            <a:ext cx="6310884" cy="114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4988" y="1903476"/>
            <a:ext cx="5049012" cy="427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01184" y="2209800"/>
            <a:ext cx="4540504" cy="3657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63084" y="2171700"/>
            <a:ext cx="4617085" cy="3733800"/>
          </a:xfrm>
          <a:custGeom>
            <a:avLst/>
            <a:gdLst/>
            <a:ahLst/>
            <a:cxnLst/>
            <a:rect l="l" t="t" r="r" b="b"/>
            <a:pathLst>
              <a:path w="4617084" h="3733800">
                <a:moveTo>
                  <a:pt x="646811" y="0"/>
                </a:moveTo>
                <a:lnTo>
                  <a:pt x="648080" y="0"/>
                </a:lnTo>
                <a:lnTo>
                  <a:pt x="3970146" y="0"/>
                </a:lnTo>
                <a:lnTo>
                  <a:pt x="4035297" y="3301"/>
                </a:lnTo>
                <a:lnTo>
                  <a:pt x="4099433" y="13080"/>
                </a:lnTo>
                <a:lnTo>
                  <a:pt x="4161916" y="29083"/>
                </a:lnTo>
                <a:lnTo>
                  <a:pt x="4221353" y="50926"/>
                </a:lnTo>
                <a:lnTo>
                  <a:pt x="4277868" y="77977"/>
                </a:lnTo>
                <a:lnTo>
                  <a:pt x="4331462" y="110489"/>
                </a:lnTo>
                <a:lnTo>
                  <a:pt x="4381245" y="148082"/>
                </a:lnTo>
                <a:lnTo>
                  <a:pt x="4427093" y="189737"/>
                </a:lnTo>
                <a:lnTo>
                  <a:pt x="4468875" y="235585"/>
                </a:lnTo>
                <a:lnTo>
                  <a:pt x="4506341" y="285369"/>
                </a:lnTo>
                <a:lnTo>
                  <a:pt x="4538853" y="339089"/>
                </a:lnTo>
                <a:lnTo>
                  <a:pt x="4565904" y="395477"/>
                </a:lnTo>
                <a:lnTo>
                  <a:pt x="4587747" y="454913"/>
                </a:lnTo>
                <a:lnTo>
                  <a:pt x="4603876" y="517398"/>
                </a:lnTo>
                <a:lnTo>
                  <a:pt x="4613529" y="581533"/>
                </a:lnTo>
                <a:lnTo>
                  <a:pt x="4616831" y="646684"/>
                </a:lnTo>
                <a:lnTo>
                  <a:pt x="4616831" y="648080"/>
                </a:lnTo>
                <a:lnTo>
                  <a:pt x="4616831" y="3087116"/>
                </a:lnTo>
                <a:lnTo>
                  <a:pt x="4613529" y="3152266"/>
                </a:lnTo>
                <a:lnTo>
                  <a:pt x="4603876" y="3216783"/>
                </a:lnTo>
                <a:lnTo>
                  <a:pt x="4587747" y="3278886"/>
                </a:lnTo>
                <a:lnTo>
                  <a:pt x="4565904" y="3338322"/>
                </a:lnTo>
                <a:lnTo>
                  <a:pt x="4538853" y="3394710"/>
                </a:lnTo>
                <a:lnTo>
                  <a:pt x="4506341" y="3448418"/>
                </a:lnTo>
                <a:lnTo>
                  <a:pt x="4468875" y="3498176"/>
                </a:lnTo>
                <a:lnTo>
                  <a:pt x="4427093" y="3544074"/>
                </a:lnTo>
                <a:lnTo>
                  <a:pt x="4381245" y="3585768"/>
                </a:lnTo>
                <a:lnTo>
                  <a:pt x="4331462" y="3623297"/>
                </a:lnTo>
                <a:lnTo>
                  <a:pt x="4277868" y="3655834"/>
                </a:lnTo>
                <a:lnTo>
                  <a:pt x="4221353" y="3682809"/>
                </a:lnTo>
                <a:lnTo>
                  <a:pt x="4161916" y="3704729"/>
                </a:lnTo>
                <a:lnTo>
                  <a:pt x="4099433" y="3720782"/>
                </a:lnTo>
                <a:lnTo>
                  <a:pt x="4035297" y="3730472"/>
                </a:lnTo>
                <a:lnTo>
                  <a:pt x="3970146" y="3733800"/>
                </a:lnTo>
                <a:lnTo>
                  <a:pt x="646811" y="3733800"/>
                </a:lnTo>
                <a:lnTo>
                  <a:pt x="581532" y="3730472"/>
                </a:lnTo>
                <a:lnTo>
                  <a:pt x="517525" y="3720782"/>
                </a:lnTo>
                <a:lnTo>
                  <a:pt x="455040" y="3704729"/>
                </a:lnTo>
                <a:lnTo>
                  <a:pt x="395604" y="3682809"/>
                </a:lnTo>
                <a:lnTo>
                  <a:pt x="339089" y="3655834"/>
                </a:lnTo>
                <a:lnTo>
                  <a:pt x="285368" y="3623297"/>
                </a:lnTo>
                <a:lnTo>
                  <a:pt x="235585" y="3585768"/>
                </a:lnTo>
                <a:lnTo>
                  <a:pt x="189737" y="3544074"/>
                </a:lnTo>
                <a:lnTo>
                  <a:pt x="148081" y="3498176"/>
                </a:lnTo>
                <a:lnTo>
                  <a:pt x="110489" y="3448418"/>
                </a:lnTo>
                <a:lnTo>
                  <a:pt x="77977" y="3394710"/>
                </a:lnTo>
                <a:lnTo>
                  <a:pt x="51053" y="3338322"/>
                </a:lnTo>
                <a:lnTo>
                  <a:pt x="29082" y="3278886"/>
                </a:lnTo>
                <a:lnTo>
                  <a:pt x="13080" y="3216783"/>
                </a:lnTo>
                <a:lnTo>
                  <a:pt x="3301" y="3152266"/>
                </a:lnTo>
                <a:lnTo>
                  <a:pt x="0" y="3087116"/>
                </a:lnTo>
                <a:lnTo>
                  <a:pt x="0" y="646684"/>
                </a:lnTo>
                <a:lnTo>
                  <a:pt x="3301" y="581533"/>
                </a:lnTo>
                <a:lnTo>
                  <a:pt x="13080" y="517398"/>
                </a:lnTo>
                <a:lnTo>
                  <a:pt x="29082" y="454913"/>
                </a:lnTo>
                <a:lnTo>
                  <a:pt x="51053" y="395477"/>
                </a:lnTo>
                <a:lnTo>
                  <a:pt x="77977" y="339089"/>
                </a:lnTo>
                <a:lnTo>
                  <a:pt x="110489" y="285369"/>
                </a:lnTo>
                <a:lnTo>
                  <a:pt x="148081" y="235585"/>
                </a:lnTo>
                <a:lnTo>
                  <a:pt x="189737" y="189737"/>
                </a:lnTo>
                <a:lnTo>
                  <a:pt x="235585" y="148082"/>
                </a:lnTo>
                <a:lnTo>
                  <a:pt x="285368" y="110489"/>
                </a:lnTo>
                <a:lnTo>
                  <a:pt x="339089" y="77977"/>
                </a:lnTo>
                <a:lnTo>
                  <a:pt x="395604" y="50926"/>
                </a:lnTo>
                <a:lnTo>
                  <a:pt x="455040" y="29083"/>
                </a:lnTo>
                <a:lnTo>
                  <a:pt x="517525" y="13080"/>
                </a:lnTo>
                <a:lnTo>
                  <a:pt x="581532" y="3301"/>
                </a:lnTo>
                <a:lnTo>
                  <a:pt x="646811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31048" y="5333872"/>
            <a:ext cx="132715" cy="457834"/>
          </a:xfrm>
          <a:custGeom>
            <a:avLst/>
            <a:gdLst/>
            <a:ahLst/>
            <a:cxnLst/>
            <a:rect l="l" t="t" r="r" b="b"/>
            <a:pathLst>
              <a:path w="132715" h="457835">
                <a:moveTo>
                  <a:pt x="66558" y="56821"/>
                </a:moveTo>
                <a:lnTo>
                  <a:pt x="52135" y="81332"/>
                </a:lnTo>
                <a:lnTo>
                  <a:pt x="50800" y="457276"/>
                </a:lnTo>
                <a:lnTo>
                  <a:pt x="79375" y="457377"/>
                </a:lnTo>
                <a:lnTo>
                  <a:pt x="80711" y="81228"/>
                </a:lnTo>
                <a:lnTo>
                  <a:pt x="66558" y="56821"/>
                </a:lnTo>
                <a:close/>
              </a:path>
              <a:path w="132715" h="457835">
                <a:moveTo>
                  <a:pt x="83050" y="28320"/>
                </a:moveTo>
                <a:lnTo>
                  <a:pt x="52324" y="28320"/>
                </a:lnTo>
                <a:lnTo>
                  <a:pt x="80899" y="28447"/>
                </a:lnTo>
                <a:lnTo>
                  <a:pt x="80771" y="81332"/>
                </a:lnTo>
                <a:lnTo>
                  <a:pt x="104012" y="121411"/>
                </a:lnTo>
                <a:lnTo>
                  <a:pt x="107950" y="128269"/>
                </a:lnTo>
                <a:lnTo>
                  <a:pt x="116712" y="130682"/>
                </a:lnTo>
                <a:lnTo>
                  <a:pt x="123444" y="126618"/>
                </a:lnTo>
                <a:lnTo>
                  <a:pt x="130301" y="122681"/>
                </a:lnTo>
                <a:lnTo>
                  <a:pt x="132715" y="114045"/>
                </a:lnTo>
                <a:lnTo>
                  <a:pt x="128650" y="107187"/>
                </a:lnTo>
                <a:lnTo>
                  <a:pt x="83050" y="28320"/>
                </a:lnTo>
                <a:close/>
              </a:path>
              <a:path w="132715" h="457835">
                <a:moveTo>
                  <a:pt x="66675" y="0"/>
                </a:moveTo>
                <a:lnTo>
                  <a:pt x="4064" y="106679"/>
                </a:lnTo>
                <a:lnTo>
                  <a:pt x="0" y="113537"/>
                </a:lnTo>
                <a:lnTo>
                  <a:pt x="2285" y="122300"/>
                </a:lnTo>
                <a:lnTo>
                  <a:pt x="9144" y="126237"/>
                </a:lnTo>
                <a:lnTo>
                  <a:pt x="15875" y="130301"/>
                </a:lnTo>
                <a:lnTo>
                  <a:pt x="24637" y="128015"/>
                </a:lnTo>
                <a:lnTo>
                  <a:pt x="28701" y="121157"/>
                </a:lnTo>
                <a:lnTo>
                  <a:pt x="52135" y="81332"/>
                </a:lnTo>
                <a:lnTo>
                  <a:pt x="52324" y="28320"/>
                </a:lnTo>
                <a:lnTo>
                  <a:pt x="83050" y="28320"/>
                </a:lnTo>
                <a:lnTo>
                  <a:pt x="66675" y="0"/>
                </a:lnTo>
                <a:close/>
              </a:path>
              <a:path w="132715" h="457835">
                <a:moveTo>
                  <a:pt x="52324" y="28320"/>
                </a:moveTo>
                <a:lnTo>
                  <a:pt x="52135" y="81332"/>
                </a:lnTo>
                <a:lnTo>
                  <a:pt x="66558" y="56821"/>
                </a:lnTo>
                <a:lnTo>
                  <a:pt x="54228" y="35559"/>
                </a:lnTo>
                <a:lnTo>
                  <a:pt x="80873" y="35559"/>
                </a:lnTo>
                <a:lnTo>
                  <a:pt x="80899" y="28447"/>
                </a:lnTo>
                <a:lnTo>
                  <a:pt x="52324" y="28320"/>
                </a:lnTo>
                <a:close/>
              </a:path>
              <a:path w="132715" h="457835">
                <a:moveTo>
                  <a:pt x="80873" y="35559"/>
                </a:moveTo>
                <a:lnTo>
                  <a:pt x="54228" y="35559"/>
                </a:lnTo>
                <a:lnTo>
                  <a:pt x="78994" y="35686"/>
                </a:lnTo>
                <a:lnTo>
                  <a:pt x="66558" y="56821"/>
                </a:lnTo>
                <a:lnTo>
                  <a:pt x="80711" y="81228"/>
                </a:lnTo>
                <a:lnTo>
                  <a:pt x="80873" y="35559"/>
                </a:lnTo>
                <a:close/>
              </a:path>
              <a:path w="132715" h="457835">
                <a:moveTo>
                  <a:pt x="54228" y="35559"/>
                </a:moveTo>
                <a:lnTo>
                  <a:pt x="66558" y="56821"/>
                </a:lnTo>
                <a:lnTo>
                  <a:pt x="78994" y="35686"/>
                </a:lnTo>
                <a:lnTo>
                  <a:pt x="54228" y="355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6106" y="2210435"/>
            <a:ext cx="132588" cy="2288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016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850" y="2079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528"/>
            <a:ext cx="9144000" cy="133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540" y="1997710"/>
            <a:ext cx="38468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58333"/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Described by Nance in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1947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0219" y="3314827"/>
            <a:ext cx="4733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Maxilla: </a:t>
            </a:r>
            <a:r>
              <a:rPr sz="2400" dirty="0">
                <a:latin typeface="Times New Roman"/>
                <a:cs typeface="Times New Roman"/>
              </a:rPr>
              <a:t>0.9 </a:t>
            </a:r>
            <a:r>
              <a:rPr sz="2400" spc="-10" dirty="0">
                <a:latin typeface="Times New Roman"/>
                <a:cs typeface="Times New Roman"/>
              </a:rPr>
              <a:t>mm/segment </a:t>
            </a:r>
            <a:r>
              <a:rPr sz="2400" dirty="0">
                <a:latin typeface="Times New Roman"/>
                <a:cs typeface="Times New Roman"/>
              </a:rPr>
              <a:t>= 1.8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mm.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Mandible: </a:t>
            </a:r>
            <a:r>
              <a:rPr sz="2400" dirty="0">
                <a:latin typeface="Times New Roman"/>
                <a:cs typeface="Times New Roman"/>
              </a:rPr>
              <a:t>1.7 </a:t>
            </a:r>
            <a:r>
              <a:rPr sz="2400" spc="-10" dirty="0">
                <a:latin typeface="Times New Roman"/>
                <a:cs typeface="Times New Roman"/>
              </a:rPr>
              <a:t>mm/segment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3.4mm.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75303" y="5439154"/>
            <a:ext cx="5337048" cy="1418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08676" y="1293874"/>
            <a:ext cx="3584448" cy="55641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5000" y="1600200"/>
            <a:ext cx="2971800" cy="5105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76900" y="1562100"/>
            <a:ext cx="3048000" cy="5181600"/>
          </a:xfrm>
          <a:custGeom>
            <a:avLst/>
            <a:gdLst/>
            <a:ahLst/>
            <a:cxnLst/>
            <a:rect l="l" t="t" r="r" b="b"/>
            <a:pathLst>
              <a:path w="3048000" h="5181600">
                <a:moveTo>
                  <a:pt x="532511" y="0"/>
                </a:moveTo>
                <a:lnTo>
                  <a:pt x="2515489" y="0"/>
                </a:lnTo>
                <a:lnTo>
                  <a:pt x="2569209" y="2539"/>
                </a:lnTo>
                <a:lnTo>
                  <a:pt x="2622296" y="10667"/>
                </a:lnTo>
                <a:lnTo>
                  <a:pt x="2673223" y="23875"/>
                </a:lnTo>
                <a:lnTo>
                  <a:pt x="2722372" y="41910"/>
                </a:lnTo>
                <a:lnTo>
                  <a:pt x="2768980" y="64515"/>
                </a:lnTo>
                <a:lnTo>
                  <a:pt x="2812923" y="90932"/>
                </a:lnTo>
                <a:lnTo>
                  <a:pt x="2854071" y="121792"/>
                </a:lnTo>
                <a:lnTo>
                  <a:pt x="2892044" y="156337"/>
                </a:lnTo>
                <a:lnTo>
                  <a:pt x="2926206" y="193928"/>
                </a:lnTo>
                <a:lnTo>
                  <a:pt x="2956941" y="234950"/>
                </a:lnTo>
                <a:lnTo>
                  <a:pt x="2983865" y="279019"/>
                </a:lnTo>
                <a:lnTo>
                  <a:pt x="3006217" y="325754"/>
                </a:lnTo>
                <a:lnTo>
                  <a:pt x="3024124" y="374776"/>
                </a:lnTo>
                <a:lnTo>
                  <a:pt x="3037331" y="426085"/>
                </a:lnTo>
                <a:lnTo>
                  <a:pt x="3045459" y="478789"/>
                </a:lnTo>
                <a:lnTo>
                  <a:pt x="3048000" y="532511"/>
                </a:lnTo>
                <a:lnTo>
                  <a:pt x="3048000" y="4649089"/>
                </a:lnTo>
                <a:lnTo>
                  <a:pt x="3045459" y="4702784"/>
                </a:lnTo>
                <a:lnTo>
                  <a:pt x="3037331" y="4755921"/>
                </a:lnTo>
                <a:lnTo>
                  <a:pt x="3024124" y="4806797"/>
                </a:lnTo>
                <a:lnTo>
                  <a:pt x="3006217" y="4855845"/>
                </a:lnTo>
                <a:lnTo>
                  <a:pt x="2983865" y="4902530"/>
                </a:lnTo>
                <a:lnTo>
                  <a:pt x="2956941" y="4946637"/>
                </a:lnTo>
                <a:lnTo>
                  <a:pt x="2926206" y="4987531"/>
                </a:lnTo>
                <a:lnTo>
                  <a:pt x="2892044" y="5025618"/>
                </a:lnTo>
                <a:lnTo>
                  <a:pt x="2853944" y="5059857"/>
                </a:lnTo>
                <a:lnTo>
                  <a:pt x="2813050" y="5090528"/>
                </a:lnTo>
                <a:lnTo>
                  <a:pt x="2768980" y="5117503"/>
                </a:lnTo>
                <a:lnTo>
                  <a:pt x="2722245" y="5139766"/>
                </a:lnTo>
                <a:lnTo>
                  <a:pt x="2673223" y="5157685"/>
                </a:lnTo>
                <a:lnTo>
                  <a:pt x="2622296" y="5170940"/>
                </a:lnTo>
                <a:lnTo>
                  <a:pt x="2569209" y="5179082"/>
                </a:lnTo>
                <a:lnTo>
                  <a:pt x="2515489" y="5181598"/>
                </a:lnTo>
                <a:lnTo>
                  <a:pt x="532511" y="5181598"/>
                </a:lnTo>
                <a:lnTo>
                  <a:pt x="478789" y="5179080"/>
                </a:lnTo>
                <a:lnTo>
                  <a:pt x="426085" y="5170940"/>
                </a:lnTo>
                <a:lnTo>
                  <a:pt x="374776" y="5157698"/>
                </a:lnTo>
                <a:lnTo>
                  <a:pt x="325754" y="5139766"/>
                </a:lnTo>
                <a:lnTo>
                  <a:pt x="279019" y="5117503"/>
                </a:lnTo>
                <a:lnTo>
                  <a:pt x="234950" y="5090528"/>
                </a:lnTo>
                <a:lnTo>
                  <a:pt x="193928" y="5059794"/>
                </a:lnTo>
                <a:lnTo>
                  <a:pt x="156337" y="5025618"/>
                </a:lnTo>
                <a:lnTo>
                  <a:pt x="121792" y="4987620"/>
                </a:lnTo>
                <a:lnTo>
                  <a:pt x="90932" y="4946523"/>
                </a:lnTo>
                <a:lnTo>
                  <a:pt x="64515" y="4902530"/>
                </a:lnTo>
                <a:lnTo>
                  <a:pt x="41910" y="4855984"/>
                </a:lnTo>
                <a:lnTo>
                  <a:pt x="23875" y="4806797"/>
                </a:lnTo>
                <a:lnTo>
                  <a:pt x="10667" y="4755921"/>
                </a:lnTo>
                <a:lnTo>
                  <a:pt x="2539" y="4702784"/>
                </a:lnTo>
                <a:lnTo>
                  <a:pt x="0" y="4649089"/>
                </a:lnTo>
                <a:lnTo>
                  <a:pt x="0" y="532511"/>
                </a:lnTo>
                <a:lnTo>
                  <a:pt x="2539" y="478789"/>
                </a:lnTo>
                <a:lnTo>
                  <a:pt x="10667" y="426085"/>
                </a:lnTo>
                <a:lnTo>
                  <a:pt x="23875" y="374776"/>
                </a:lnTo>
                <a:lnTo>
                  <a:pt x="41910" y="325627"/>
                </a:lnTo>
                <a:lnTo>
                  <a:pt x="64515" y="279019"/>
                </a:lnTo>
                <a:lnTo>
                  <a:pt x="90932" y="235076"/>
                </a:lnTo>
                <a:lnTo>
                  <a:pt x="121920" y="193928"/>
                </a:lnTo>
                <a:lnTo>
                  <a:pt x="156337" y="156337"/>
                </a:lnTo>
                <a:lnTo>
                  <a:pt x="193928" y="121920"/>
                </a:lnTo>
                <a:lnTo>
                  <a:pt x="235076" y="90932"/>
                </a:lnTo>
                <a:lnTo>
                  <a:pt x="279019" y="64515"/>
                </a:lnTo>
                <a:lnTo>
                  <a:pt x="325627" y="41910"/>
                </a:lnTo>
                <a:lnTo>
                  <a:pt x="374776" y="23875"/>
                </a:lnTo>
                <a:lnTo>
                  <a:pt x="426085" y="10667"/>
                </a:lnTo>
                <a:lnTo>
                  <a:pt x="478789" y="2539"/>
                </a:lnTo>
                <a:lnTo>
                  <a:pt x="532511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840" y="0"/>
            <a:ext cx="8072628" cy="743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7072" y="611123"/>
            <a:ext cx="7281672" cy="1325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6759" y="515112"/>
            <a:ext cx="4675632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3647" y="585216"/>
            <a:ext cx="775715" cy="82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6255" y="515112"/>
            <a:ext cx="3477767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8991" y="1281683"/>
            <a:ext cx="7039356" cy="132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1296" y="1185672"/>
            <a:ext cx="2162555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43528" y="1952244"/>
            <a:ext cx="1510284" cy="132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9924" y="649986"/>
            <a:ext cx="7202805" cy="0"/>
          </a:xfrm>
          <a:custGeom>
            <a:avLst/>
            <a:gdLst/>
            <a:ahLst/>
            <a:cxnLst/>
            <a:rect l="l" t="t" r="r" b="b"/>
            <a:pathLst>
              <a:path w="7202805">
                <a:moveTo>
                  <a:pt x="0" y="0"/>
                </a:moveTo>
                <a:lnTo>
                  <a:pt x="7202424" y="0"/>
                </a:lnTo>
              </a:path>
            </a:pathLst>
          </a:custGeom>
          <a:ln w="53339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" y="1320546"/>
            <a:ext cx="6960234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53339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9398" y="660857"/>
            <a:ext cx="698817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3667125" algn="l"/>
              </a:tabLst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the</a:t>
            </a:r>
            <a:r>
              <a:rPr sz="4400" b="1" spc="-15" dirty="0">
                <a:solidFill>
                  <a:srgbClr val="A16C17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position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of	1</a:t>
            </a:r>
            <a:r>
              <a:rPr sz="4350" b="1" baseline="24904" dirty="0">
                <a:solidFill>
                  <a:srgbClr val="A16C17"/>
                </a:solidFill>
                <a:latin typeface="Times New Roman"/>
                <a:cs typeface="Times New Roman"/>
              </a:rPr>
              <a:t>st</a:t>
            </a:r>
            <a:r>
              <a:rPr sz="4350" b="1" spc="427" baseline="24904" dirty="0">
                <a:solidFill>
                  <a:srgbClr val="A16C17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permanent</a:t>
            </a:r>
            <a:endParaRPr sz="4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molar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56354" y="199110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89">
                <a:moveTo>
                  <a:pt x="0" y="0"/>
                </a:moveTo>
                <a:lnTo>
                  <a:pt x="1431036" y="0"/>
                </a:lnTo>
              </a:path>
            </a:pathLst>
          </a:custGeom>
          <a:ln w="53339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600" y="2209800"/>
            <a:ext cx="4800600" cy="4343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025" y="2181225"/>
            <a:ext cx="4857750" cy="4400550"/>
          </a:xfrm>
          <a:custGeom>
            <a:avLst/>
            <a:gdLst/>
            <a:ahLst/>
            <a:cxnLst/>
            <a:rect l="l" t="t" r="r" b="b"/>
            <a:pathLst>
              <a:path w="4857750" h="4400550">
                <a:moveTo>
                  <a:pt x="0" y="4400550"/>
                </a:moveTo>
                <a:lnTo>
                  <a:pt x="4857750" y="4400550"/>
                </a:lnTo>
                <a:lnTo>
                  <a:pt x="4857750" y="0"/>
                </a:lnTo>
                <a:lnTo>
                  <a:pt x="0" y="0"/>
                </a:lnTo>
                <a:lnTo>
                  <a:pt x="0" y="4400550"/>
                </a:lnTo>
                <a:close/>
              </a:path>
            </a:pathLst>
          </a:custGeom>
          <a:ln w="57150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89828" y="2350465"/>
            <a:ext cx="3093085" cy="4475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959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Distal Step </a:t>
            </a:r>
            <a:r>
              <a:rPr sz="2400" dirty="0">
                <a:latin typeface="Times New Roman"/>
                <a:cs typeface="Times New Roman"/>
              </a:rPr>
              <a:t>– 23.3%  incidence,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abnormal,  Class </a:t>
            </a:r>
            <a:r>
              <a:rPr sz="2400" dirty="0">
                <a:latin typeface="Times New Roman"/>
                <a:cs typeface="Times New Roman"/>
              </a:rPr>
              <a:t>II-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38.6%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latin typeface="Times New Roman"/>
                <a:cs typeface="Times New Roman"/>
              </a:rPr>
              <a:t>Straight terminal</a:t>
            </a:r>
            <a:r>
              <a:rPr sz="2400" b="1" spc="-1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plane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– 49.2% incidence,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Class  </a:t>
            </a:r>
            <a:r>
              <a:rPr sz="2400" spc="-5">
                <a:latin typeface="Times New Roman"/>
                <a:cs typeface="Times New Roman"/>
              </a:rPr>
              <a:t>I 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Mesial Step </a:t>
            </a:r>
            <a:r>
              <a:rPr sz="2400" dirty="0">
                <a:latin typeface="Times New Roman"/>
                <a:cs typeface="Times New Roman"/>
              </a:rPr>
              <a:t>-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&lt;2mm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26.7%, </a:t>
            </a:r>
            <a:r>
              <a:rPr sz="2400" spc="-5" dirty="0">
                <a:latin typeface="Times New Roman"/>
                <a:cs typeface="Times New Roman"/>
              </a:rPr>
              <a:t>class 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>
                <a:latin typeface="Times New Roman"/>
                <a:cs typeface="Times New Roman"/>
              </a:rPr>
              <a:t>58.9%</a:t>
            </a:r>
            <a:r>
              <a:rPr lang="en-US" sz="2400" dirty="0"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  <a:p>
            <a:pPr marL="12700" marR="26797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&gt;2mm </a:t>
            </a:r>
            <a:r>
              <a:rPr sz="2400" dirty="0">
                <a:latin typeface="Times New Roman"/>
                <a:cs typeface="Times New Roman"/>
              </a:rPr>
              <a:t>0.8%. </a:t>
            </a:r>
            <a:r>
              <a:rPr sz="2400" spc="-5" dirty="0">
                <a:latin typeface="Times New Roman"/>
                <a:cs typeface="Times New Roman"/>
              </a:rPr>
              <a:t>Class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III-  2.5%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708" y="262127"/>
            <a:ext cx="8531352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66900"/>
            <a:ext cx="9144000" cy="485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016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850" y="2079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2231"/>
            <a:ext cx="9144000" cy="121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2525" y="1704975"/>
            <a:ext cx="7991475" cy="5153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016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850" y="2079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88"/>
                </a:moveTo>
                <a:lnTo>
                  <a:pt x="1588" y="1588"/>
                </a:lnTo>
                <a:lnTo>
                  <a:pt x="1588" y="0"/>
                </a:lnTo>
                <a:lnTo>
                  <a:pt x="0" y="0"/>
                </a:lnTo>
                <a:lnTo>
                  <a:pt x="0" y="1588"/>
                </a:lnTo>
                <a:close/>
              </a:path>
            </a:pathLst>
          </a:custGeom>
          <a:solidFill>
            <a:srgbClr val="9A1E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287" y="27432"/>
            <a:ext cx="7630667" cy="121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7780" y="1019555"/>
            <a:ext cx="6606540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0997" y="2501010"/>
            <a:ext cx="3874770" cy="3171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Around the age of 8 - 9 years, </a:t>
            </a:r>
            <a:r>
              <a:rPr sz="2400" dirty="0">
                <a:latin typeface="Times New Roman"/>
                <a:cs typeface="Times New Roman"/>
              </a:rPr>
              <a:t>a  </a:t>
            </a:r>
            <a:r>
              <a:rPr sz="2400" spc="-5" dirty="0">
                <a:latin typeface="Times New Roman"/>
                <a:cs typeface="Times New Roman"/>
              </a:rPr>
              <a:t>midline diastema is </a:t>
            </a:r>
            <a:r>
              <a:rPr sz="2400" spc="-10" dirty="0">
                <a:latin typeface="Times New Roman"/>
                <a:cs typeface="Times New Roman"/>
              </a:rPr>
              <a:t>commonly  </a:t>
            </a:r>
            <a:r>
              <a:rPr sz="2400" spc="-5" dirty="0">
                <a:latin typeface="Times New Roman"/>
                <a:cs typeface="Times New Roman"/>
              </a:rPr>
              <a:t>seen </a:t>
            </a:r>
            <a:r>
              <a:rPr sz="2400" dirty="0">
                <a:latin typeface="Times New Roman"/>
                <a:cs typeface="Times New Roman"/>
              </a:rPr>
              <a:t>in the upper arch, which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is  </a:t>
            </a:r>
            <a:r>
              <a:rPr sz="2400" dirty="0">
                <a:latin typeface="Times New Roman"/>
                <a:cs typeface="Times New Roman"/>
              </a:rPr>
              <a:t>usually </a:t>
            </a:r>
            <a:r>
              <a:rPr sz="2400" spc="-5" dirty="0">
                <a:latin typeface="Times New Roman"/>
                <a:cs typeface="Times New Roman"/>
              </a:rPr>
              <a:t>misinterpreted </a:t>
            </a:r>
            <a:r>
              <a:rPr sz="2400" dirty="0">
                <a:latin typeface="Times New Roman"/>
                <a:cs typeface="Times New Roman"/>
              </a:rPr>
              <a:t>by the  </a:t>
            </a:r>
            <a:r>
              <a:rPr sz="2400" spc="-5" dirty="0">
                <a:latin typeface="Times New Roman"/>
                <a:cs typeface="Times New Roman"/>
              </a:rPr>
              <a:t>parents as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malocclusion.</a:t>
            </a:r>
            <a:endParaRPr sz="2400">
              <a:latin typeface="Times New Roman"/>
              <a:cs typeface="Times New Roman"/>
            </a:endParaRPr>
          </a:p>
          <a:p>
            <a:pPr marL="71755" marR="66675" indent="-1905" algn="ctr">
              <a:lnSpc>
                <a:spcPct val="120000"/>
              </a:lnSpc>
            </a:pPr>
            <a:r>
              <a:rPr sz="2400" spc="-5" dirty="0">
                <a:latin typeface="Times New Roman"/>
                <a:cs typeface="Times New Roman"/>
              </a:rPr>
              <a:t>Its </a:t>
            </a:r>
            <a:r>
              <a:rPr sz="2400" dirty="0">
                <a:latin typeface="Times New Roman"/>
                <a:cs typeface="Times New Roman"/>
              </a:rPr>
              <a:t>typical </a:t>
            </a:r>
            <a:r>
              <a:rPr sz="2400" spc="-5" dirty="0">
                <a:latin typeface="Times New Roman"/>
                <a:cs typeface="Times New Roman"/>
              </a:rPr>
              <a:t>features </a:t>
            </a:r>
            <a:r>
              <a:rPr sz="2400" dirty="0">
                <a:latin typeface="Times New Roman"/>
                <a:cs typeface="Times New Roman"/>
              </a:rPr>
              <a:t>are:  </a:t>
            </a: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2400" spc="-5" dirty="0">
                <a:latin typeface="Times New Roman"/>
                <a:cs typeface="Times New Roman"/>
              </a:rPr>
              <a:t>Flaring </a:t>
            </a:r>
            <a:r>
              <a:rPr sz="2400" dirty="0">
                <a:latin typeface="Times New Roman"/>
                <a:cs typeface="Times New Roman"/>
              </a:rPr>
              <a:t>of the lateral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incisors.  </a:t>
            </a:r>
            <a:r>
              <a:rPr sz="1800" dirty="0">
                <a:latin typeface="Courier New"/>
                <a:cs typeface="Courier New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Maxillary </a:t>
            </a:r>
            <a:r>
              <a:rPr sz="2400" spc="-5" dirty="0">
                <a:latin typeface="Times New Roman"/>
                <a:cs typeface="Times New Roman"/>
              </a:rPr>
              <a:t>midline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diastema.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08376" y="4828032"/>
            <a:ext cx="6123432" cy="1019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13276" y="2208276"/>
            <a:ext cx="5030724" cy="3736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19600" y="2514600"/>
            <a:ext cx="4493641" cy="3124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81500" y="2476500"/>
            <a:ext cx="4570095" cy="3200400"/>
          </a:xfrm>
          <a:custGeom>
            <a:avLst/>
            <a:gdLst/>
            <a:ahLst/>
            <a:cxnLst/>
            <a:rect l="l" t="t" r="r" b="b"/>
            <a:pathLst>
              <a:path w="4570095" h="3200400">
                <a:moveTo>
                  <a:pt x="557784" y="0"/>
                </a:moveTo>
                <a:lnTo>
                  <a:pt x="4012183" y="0"/>
                </a:lnTo>
                <a:lnTo>
                  <a:pt x="4068318" y="2921"/>
                </a:lnTo>
                <a:lnTo>
                  <a:pt x="4123944" y="11429"/>
                </a:lnTo>
                <a:lnTo>
                  <a:pt x="4177283" y="25019"/>
                </a:lnTo>
                <a:lnTo>
                  <a:pt x="4228719" y="43814"/>
                </a:lnTo>
                <a:lnTo>
                  <a:pt x="4277868" y="67310"/>
                </a:lnTo>
                <a:lnTo>
                  <a:pt x="4323969" y="95503"/>
                </a:lnTo>
                <a:lnTo>
                  <a:pt x="4367022" y="127762"/>
                </a:lnTo>
                <a:lnTo>
                  <a:pt x="4406519" y="163957"/>
                </a:lnTo>
                <a:lnTo>
                  <a:pt x="4442714" y="203580"/>
                </a:lnTo>
                <a:lnTo>
                  <a:pt x="4474591" y="246507"/>
                </a:lnTo>
                <a:lnTo>
                  <a:pt x="4502784" y="292608"/>
                </a:lnTo>
                <a:lnTo>
                  <a:pt x="4526153" y="341629"/>
                </a:lnTo>
                <a:lnTo>
                  <a:pt x="4544949" y="392684"/>
                </a:lnTo>
                <a:lnTo>
                  <a:pt x="4558538" y="446404"/>
                </a:lnTo>
                <a:lnTo>
                  <a:pt x="4567047" y="501776"/>
                </a:lnTo>
                <a:lnTo>
                  <a:pt x="4569968" y="557784"/>
                </a:lnTo>
                <a:lnTo>
                  <a:pt x="4569968" y="2642616"/>
                </a:lnTo>
                <a:lnTo>
                  <a:pt x="4567047" y="2698623"/>
                </a:lnTo>
                <a:lnTo>
                  <a:pt x="4558538" y="2754376"/>
                </a:lnTo>
                <a:lnTo>
                  <a:pt x="4544949" y="2807589"/>
                </a:lnTo>
                <a:lnTo>
                  <a:pt x="4526153" y="2859151"/>
                </a:lnTo>
                <a:lnTo>
                  <a:pt x="4502784" y="2908300"/>
                </a:lnTo>
                <a:lnTo>
                  <a:pt x="4474591" y="2954274"/>
                </a:lnTo>
                <a:lnTo>
                  <a:pt x="4442714" y="2997200"/>
                </a:lnTo>
                <a:lnTo>
                  <a:pt x="4406519" y="3036824"/>
                </a:lnTo>
                <a:lnTo>
                  <a:pt x="4366895" y="3073019"/>
                </a:lnTo>
                <a:lnTo>
                  <a:pt x="4323842" y="3105023"/>
                </a:lnTo>
                <a:lnTo>
                  <a:pt x="4277868" y="3133115"/>
                </a:lnTo>
                <a:lnTo>
                  <a:pt x="4228719" y="3156597"/>
                </a:lnTo>
                <a:lnTo>
                  <a:pt x="4177283" y="3175330"/>
                </a:lnTo>
                <a:lnTo>
                  <a:pt x="4123944" y="3188957"/>
                </a:lnTo>
                <a:lnTo>
                  <a:pt x="4068318" y="3197466"/>
                </a:lnTo>
                <a:lnTo>
                  <a:pt x="4012183" y="3200400"/>
                </a:lnTo>
                <a:lnTo>
                  <a:pt x="557784" y="3200400"/>
                </a:lnTo>
                <a:lnTo>
                  <a:pt x="501776" y="3197466"/>
                </a:lnTo>
                <a:lnTo>
                  <a:pt x="446404" y="3188957"/>
                </a:lnTo>
                <a:lnTo>
                  <a:pt x="392684" y="3175330"/>
                </a:lnTo>
                <a:lnTo>
                  <a:pt x="341629" y="3156572"/>
                </a:lnTo>
                <a:lnTo>
                  <a:pt x="292608" y="3133115"/>
                </a:lnTo>
                <a:lnTo>
                  <a:pt x="246507" y="3105023"/>
                </a:lnTo>
                <a:lnTo>
                  <a:pt x="203580" y="3073019"/>
                </a:lnTo>
                <a:lnTo>
                  <a:pt x="163957" y="3036824"/>
                </a:lnTo>
                <a:lnTo>
                  <a:pt x="127762" y="2997327"/>
                </a:lnTo>
                <a:lnTo>
                  <a:pt x="95503" y="2954401"/>
                </a:lnTo>
                <a:lnTo>
                  <a:pt x="67310" y="2908300"/>
                </a:lnTo>
                <a:lnTo>
                  <a:pt x="43814" y="2859151"/>
                </a:lnTo>
                <a:lnTo>
                  <a:pt x="25019" y="2807589"/>
                </a:lnTo>
                <a:lnTo>
                  <a:pt x="11429" y="2754376"/>
                </a:lnTo>
                <a:lnTo>
                  <a:pt x="2921" y="2698623"/>
                </a:lnTo>
                <a:lnTo>
                  <a:pt x="0" y="2642616"/>
                </a:lnTo>
                <a:lnTo>
                  <a:pt x="0" y="557784"/>
                </a:lnTo>
                <a:lnTo>
                  <a:pt x="2921" y="501776"/>
                </a:lnTo>
                <a:lnTo>
                  <a:pt x="11429" y="446404"/>
                </a:lnTo>
                <a:lnTo>
                  <a:pt x="25019" y="392684"/>
                </a:lnTo>
                <a:lnTo>
                  <a:pt x="43814" y="341629"/>
                </a:lnTo>
                <a:lnTo>
                  <a:pt x="67310" y="292608"/>
                </a:lnTo>
                <a:lnTo>
                  <a:pt x="95503" y="246507"/>
                </a:lnTo>
                <a:lnTo>
                  <a:pt x="127762" y="203453"/>
                </a:lnTo>
                <a:lnTo>
                  <a:pt x="163957" y="163957"/>
                </a:lnTo>
                <a:lnTo>
                  <a:pt x="203453" y="127762"/>
                </a:lnTo>
                <a:lnTo>
                  <a:pt x="246507" y="95503"/>
                </a:lnTo>
                <a:lnTo>
                  <a:pt x="292608" y="67310"/>
                </a:lnTo>
                <a:lnTo>
                  <a:pt x="341629" y="43814"/>
                </a:lnTo>
                <a:lnTo>
                  <a:pt x="392684" y="25019"/>
                </a:lnTo>
                <a:lnTo>
                  <a:pt x="446404" y="11429"/>
                </a:lnTo>
                <a:lnTo>
                  <a:pt x="501776" y="2921"/>
                </a:lnTo>
                <a:lnTo>
                  <a:pt x="557784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9299" y="3048761"/>
            <a:ext cx="257175" cy="762635"/>
          </a:xfrm>
          <a:custGeom>
            <a:avLst/>
            <a:gdLst/>
            <a:ahLst/>
            <a:cxnLst/>
            <a:rect l="l" t="t" r="r" b="b"/>
            <a:pathLst>
              <a:path w="257175" h="762635">
                <a:moveTo>
                  <a:pt x="24739" y="505463"/>
                </a:moveTo>
                <a:lnTo>
                  <a:pt x="14019" y="509142"/>
                </a:lnTo>
                <a:lnTo>
                  <a:pt x="5552" y="516645"/>
                </a:lnTo>
                <a:lnTo>
                  <a:pt x="763" y="526494"/>
                </a:lnTo>
                <a:lnTo>
                  <a:pt x="0" y="537414"/>
                </a:lnTo>
                <a:lnTo>
                  <a:pt x="3605" y="548132"/>
                </a:lnTo>
                <a:lnTo>
                  <a:pt x="127938" y="762126"/>
                </a:lnTo>
                <a:lnTo>
                  <a:pt x="161128" y="705485"/>
                </a:lnTo>
                <a:lnTo>
                  <a:pt x="99490" y="705357"/>
                </a:lnTo>
                <a:lnTo>
                  <a:pt x="99699" y="599729"/>
                </a:lnTo>
                <a:lnTo>
                  <a:pt x="53135" y="519429"/>
                </a:lnTo>
                <a:lnTo>
                  <a:pt x="45559" y="510964"/>
                </a:lnTo>
                <a:lnTo>
                  <a:pt x="35673" y="506190"/>
                </a:lnTo>
                <a:lnTo>
                  <a:pt x="24739" y="505463"/>
                </a:lnTo>
                <a:close/>
              </a:path>
              <a:path w="257175" h="762635">
                <a:moveTo>
                  <a:pt x="99699" y="599729"/>
                </a:moveTo>
                <a:lnTo>
                  <a:pt x="99490" y="705357"/>
                </a:lnTo>
                <a:lnTo>
                  <a:pt x="156640" y="705485"/>
                </a:lnTo>
                <a:lnTo>
                  <a:pt x="156669" y="691133"/>
                </a:lnTo>
                <a:lnTo>
                  <a:pt x="103427" y="691007"/>
                </a:lnTo>
                <a:lnTo>
                  <a:pt x="128159" y="648807"/>
                </a:lnTo>
                <a:lnTo>
                  <a:pt x="99699" y="599729"/>
                </a:lnTo>
                <a:close/>
              </a:path>
              <a:path w="257175" h="762635">
                <a:moveTo>
                  <a:pt x="232154" y="505827"/>
                </a:moveTo>
                <a:lnTo>
                  <a:pt x="156849" y="599851"/>
                </a:lnTo>
                <a:lnTo>
                  <a:pt x="156640" y="705485"/>
                </a:lnTo>
                <a:lnTo>
                  <a:pt x="161128" y="705485"/>
                </a:lnTo>
                <a:lnTo>
                  <a:pt x="253033" y="548639"/>
                </a:lnTo>
                <a:lnTo>
                  <a:pt x="256732" y="537920"/>
                </a:lnTo>
                <a:lnTo>
                  <a:pt x="256049" y="526986"/>
                </a:lnTo>
                <a:lnTo>
                  <a:pt x="251319" y="517100"/>
                </a:lnTo>
                <a:lnTo>
                  <a:pt x="242873" y="509524"/>
                </a:lnTo>
                <a:lnTo>
                  <a:pt x="232154" y="505827"/>
                </a:lnTo>
                <a:close/>
              </a:path>
              <a:path w="257175" h="762635">
                <a:moveTo>
                  <a:pt x="128159" y="648807"/>
                </a:moveTo>
                <a:lnTo>
                  <a:pt x="103427" y="691007"/>
                </a:lnTo>
                <a:lnTo>
                  <a:pt x="152703" y="691133"/>
                </a:lnTo>
                <a:lnTo>
                  <a:pt x="128159" y="648807"/>
                </a:lnTo>
                <a:close/>
              </a:path>
              <a:path w="257175" h="762635">
                <a:moveTo>
                  <a:pt x="156849" y="599851"/>
                </a:moveTo>
                <a:lnTo>
                  <a:pt x="128159" y="648807"/>
                </a:lnTo>
                <a:lnTo>
                  <a:pt x="152703" y="691133"/>
                </a:lnTo>
                <a:lnTo>
                  <a:pt x="156669" y="691133"/>
                </a:lnTo>
                <a:lnTo>
                  <a:pt x="156849" y="599851"/>
                </a:lnTo>
                <a:close/>
              </a:path>
              <a:path w="257175" h="762635">
                <a:moveTo>
                  <a:pt x="100887" y="0"/>
                </a:moveTo>
                <a:lnTo>
                  <a:pt x="99886" y="505463"/>
                </a:lnTo>
                <a:lnTo>
                  <a:pt x="99770" y="599851"/>
                </a:lnTo>
                <a:lnTo>
                  <a:pt x="128159" y="648807"/>
                </a:lnTo>
                <a:lnTo>
                  <a:pt x="156849" y="599851"/>
                </a:lnTo>
                <a:lnTo>
                  <a:pt x="158037" y="126"/>
                </a:lnTo>
                <a:lnTo>
                  <a:pt x="10088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10914" y="2819400"/>
            <a:ext cx="257175" cy="762635"/>
          </a:xfrm>
          <a:custGeom>
            <a:avLst/>
            <a:gdLst/>
            <a:ahLst/>
            <a:cxnLst/>
            <a:rect l="l" t="t" r="r" b="b"/>
            <a:pathLst>
              <a:path w="257175" h="762635">
                <a:moveTo>
                  <a:pt x="24739" y="505392"/>
                </a:moveTo>
                <a:lnTo>
                  <a:pt x="13966" y="509015"/>
                </a:lnTo>
                <a:lnTo>
                  <a:pt x="5500" y="516574"/>
                </a:lnTo>
                <a:lnTo>
                  <a:pt x="726" y="526430"/>
                </a:lnTo>
                <a:lnTo>
                  <a:pt x="0" y="537358"/>
                </a:lnTo>
                <a:lnTo>
                  <a:pt x="3679" y="548132"/>
                </a:lnTo>
                <a:lnTo>
                  <a:pt x="127885" y="762126"/>
                </a:lnTo>
                <a:lnTo>
                  <a:pt x="161075" y="705485"/>
                </a:lnTo>
                <a:lnTo>
                  <a:pt x="99437" y="705358"/>
                </a:lnTo>
                <a:lnTo>
                  <a:pt x="99646" y="599729"/>
                </a:lnTo>
                <a:lnTo>
                  <a:pt x="53082" y="519429"/>
                </a:lnTo>
                <a:lnTo>
                  <a:pt x="45523" y="510909"/>
                </a:lnTo>
                <a:lnTo>
                  <a:pt x="35667" y="506126"/>
                </a:lnTo>
                <a:lnTo>
                  <a:pt x="24739" y="505392"/>
                </a:lnTo>
                <a:close/>
              </a:path>
              <a:path w="257175" h="762635">
                <a:moveTo>
                  <a:pt x="99646" y="599729"/>
                </a:moveTo>
                <a:lnTo>
                  <a:pt x="99437" y="705358"/>
                </a:lnTo>
                <a:lnTo>
                  <a:pt x="156587" y="705485"/>
                </a:lnTo>
                <a:lnTo>
                  <a:pt x="156615" y="691134"/>
                </a:lnTo>
                <a:lnTo>
                  <a:pt x="103374" y="691007"/>
                </a:lnTo>
                <a:lnTo>
                  <a:pt x="128096" y="648791"/>
                </a:lnTo>
                <a:lnTo>
                  <a:pt x="99646" y="599729"/>
                </a:lnTo>
                <a:close/>
              </a:path>
              <a:path w="257175" h="762635">
                <a:moveTo>
                  <a:pt x="232100" y="505825"/>
                </a:moveTo>
                <a:lnTo>
                  <a:pt x="156796" y="599783"/>
                </a:lnTo>
                <a:lnTo>
                  <a:pt x="156587" y="705485"/>
                </a:lnTo>
                <a:lnTo>
                  <a:pt x="161075" y="705485"/>
                </a:lnTo>
                <a:lnTo>
                  <a:pt x="252980" y="548639"/>
                </a:lnTo>
                <a:lnTo>
                  <a:pt x="256678" y="537920"/>
                </a:lnTo>
                <a:lnTo>
                  <a:pt x="255996" y="526986"/>
                </a:lnTo>
                <a:lnTo>
                  <a:pt x="251265" y="517100"/>
                </a:lnTo>
                <a:lnTo>
                  <a:pt x="242820" y="509524"/>
                </a:lnTo>
                <a:lnTo>
                  <a:pt x="232100" y="505825"/>
                </a:lnTo>
                <a:close/>
              </a:path>
              <a:path w="257175" h="762635">
                <a:moveTo>
                  <a:pt x="128096" y="648791"/>
                </a:moveTo>
                <a:lnTo>
                  <a:pt x="103374" y="691007"/>
                </a:lnTo>
                <a:lnTo>
                  <a:pt x="152650" y="691134"/>
                </a:lnTo>
                <a:lnTo>
                  <a:pt x="128096" y="648791"/>
                </a:lnTo>
                <a:close/>
              </a:path>
              <a:path w="257175" h="762635">
                <a:moveTo>
                  <a:pt x="156796" y="599783"/>
                </a:moveTo>
                <a:lnTo>
                  <a:pt x="128096" y="648791"/>
                </a:lnTo>
                <a:lnTo>
                  <a:pt x="152650" y="691134"/>
                </a:lnTo>
                <a:lnTo>
                  <a:pt x="156615" y="691134"/>
                </a:lnTo>
                <a:lnTo>
                  <a:pt x="156796" y="599783"/>
                </a:lnTo>
                <a:close/>
              </a:path>
              <a:path w="257175" h="762635">
                <a:moveTo>
                  <a:pt x="157984" y="0"/>
                </a:moveTo>
                <a:lnTo>
                  <a:pt x="100834" y="0"/>
                </a:lnTo>
                <a:lnTo>
                  <a:pt x="99791" y="526430"/>
                </a:lnTo>
                <a:lnTo>
                  <a:pt x="99677" y="599783"/>
                </a:lnTo>
                <a:lnTo>
                  <a:pt x="128096" y="648791"/>
                </a:lnTo>
                <a:lnTo>
                  <a:pt x="156796" y="599783"/>
                </a:lnTo>
                <a:lnTo>
                  <a:pt x="1579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73114" y="2819400"/>
            <a:ext cx="257175" cy="762635"/>
          </a:xfrm>
          <a:custGeom>
            <a:avLst/>
            <a:gdLst/>
            <a:ahLst/>
            <a:cxnLst/>
            <a:rect l="l" t="t" r="r" b="b"/>
            <a:pathLst>
              <a:path w="257175" h="762635">
                <a:moveTo>
                  <a:pt x="24739" y="505392"/>
                </a:moveTo>
                <a:lnTo>
                  <a:pt x="13966" y="509015"/>
                </a:lnTo>
                <a:lnTo>
                  <a:pt x="5500" y="516574"/>
                </a:lnTo>
                <a:lnTo>
                  <a:pt x="726" y="526430"/>
                </a:lnTo>
                <a:lnTo>
                  <a:pt x="0" y="537358"/>
                </a:lnTo>
                <a:lnTo>
                  <a:pt x="3679" y="548132"/>
                </a:lnTo>
                <a:lnTo>
                  <a:pt x="127885" y="762126"/>
                </a:lnTo>
                <a:lnTo>
                  <a:pt x="161075" y="705485"/>
                </a:lnTo>
                <a:lnTo>
                  <a:pt x="99437" y="705358"/>
                </a:lnTo>
                <a:lnTo>
                  <a:pt x="99646" y="599729"/>
                </a:lnTo>
                <a:lnTo>
                  <a:pt x="53082" y="519429"/>
                </a:lnTo>
                <a:lnTo>
                  <a:pt x="45523" y="510909"/>
                </a:lnTo>
                <a:lnTo>
                  <a:pt x="35667" y="506126"/>
                </a:lnTo>
                <a:lnTo>
                  <a:pt x="24739" y="505392"/>
                </a:lnTo>
                <a:close/>
              </a:path>
              <a:path w="257175" h="762635">
                <a:moveTo>
                  <a:pt x="99646" y="599729"/>
                </a:moveTo>
                <a:lnTo>
                  <a:pt x="99437" y="705358"/>
                </a:lnTo>
                <a:lnTo>
                  <a:pt x="156587" y="705485"/>
                </a:lnTo>
                <a:lnTo>
                  <a:pt x="156615" y="691134"/>
                </a:lnTo>
                <a:lnTo>
                  <a:pt x="103374" y="691007"/>
                </a:lnTo>
                <a:lnTo>
                  <a:pt x="128096" y="648791"/>
                </a:lnTo>
                <a:lnTo>
                  <a:pt x="99646" y="599729"/>
                </a:lnTo>
                <a:close/>
              </a:path>
              <a:path w="257175" h="762635">
                <a:moveTo>
                  <a:pt x="232100" y="505825"/>
                </a:moveTo>
                <a:lnTo>
                  <a:pt x="156796" y="599783"/>
                </a:lnTo>
                <a:lnTo>
                  <a:pt x="156587" y="705485"/>
                </a:lnTo>
                <a:lnTo>
                  <a:pt x="161075" y="705485"/>
                </a:lnTo>
                <a:lnTo>
                  <a:pt x="252980" y="548639"/>
                </a:lnTo>
                <a:lnTo>
                  <a:pt x="256678" y="537920"/>
                </a:lnTo>
                <a:lnTo>
                  <a:pt x="255996" y="526986"/>
                </a:lnTo>
                <a:lnTo>
                  <a:pt x="251265" y="517100"/>
                </a:lnTo>
                <a:lnTo>
                  <a:pt x="242820" y="509524"/>
                </a:lnTo>
                <a:lnTo>
                  <a:pt x="232100" y="505825"/>
                </a:lnTo>
                <a:close/>
              </a:path>
              <a:path w="257175" h="762635">
                <a:moveTo>
                  <a:pt x="128096" y="648791"/>
                </a:moveTo>
                <a:lnTo>
                  <a:pt x="103374" y="691007"/>
                </a:lnTo>
                <a:lnTo>
                  <a:pt x="152650" y="691134"/>
                </a:lnTo>
                <a:lnTo>
                  <a:pt x="128096" y="648791"/>
                </a:lnTo>
                <a:close/>
              </a:path>
              <a:path w="257175" h="762635">
                <a:moveTo>
                  <a:pt x="156796" y="599783"/>
                </a:moveTo>
                <a:lnTo>
                  <a:pt x="128096" y="648791"/>
                </a:lnTo>
                <a:lnTo>
                  <a:pt x="152650" y="691134"/>
                </a:lnTo>
                <a:lnTo>
                  <a:pt x="156615" y="691134"/>
                </a:lnTo>
                <a:lnTo>
                  <a:pt x="156796" y="599783"/>
                </a:lnTo>
                <a:close/>
              </a:path>
              <a:path w="257175" h="762635">
                <a:moveTo>
                  <a:pt x="157984" y="0"/>
                </a:moveTo>
                <a:lnTo>
                  <a:pt x="100834" y="0"/>
                </a:lnTo>
                <a:lnTo>
                  <a:pt x="99791" y="526430"/>
                </a:lnTo>
                <a:lnTo>
                  <a:pt x="99677" y="599783"/>
                </a:lnTo>
                <a:lnTo>
                  <a:pt x="128096" y="648791"/>
                </a:lnTo>
                <a:lnTo>
                  <a:pt x="156796" y="599783"/>
                </a:lnTo>
                <a:lnTo>
                  <a:pt x="1579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352"/>
            <a:ext cx="7557516" cy="1213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6456" y="408431"/>
            <a:ext cx="2068068" cy="946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3004" y="408431"/>
            <a:ext cx="1110996" cy="946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22952" y="2766186"/>
            <a:ext cx="369189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Crowns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canines </a:t>
            </a:r>
            <a:r>
              <a:rPr sz="2400" dirty="0">
                <a:latin typeface="Times New Roman"/>
                <a:cs typeface="Times New Roman"/>
              </a:rPr>
              <a:t>on young  </a:t>
            </a:r>
            <a:r>
              <a:rPr sz="2400" spc="-5" dirty="0">
                <a:latin typeface="Times New Roman"/>
                <a:cs typeface="Times New Roman"/>
              </a:rPr>
              <a:t>jaws impinge </a:t>
            </a:r>
            <a:r>
              <a:rPr sz="2400" dirty="0">
                <a:latin typeface="Times New Roman"/>
                <a:cs typeface="Times New Roman"/>
              </a:rPr>
              <a:t>on developing  lateral </a:t>
            </a:r>
            <a:r>
              <a:rPr sz="2400" spc="-5" dirty="0">
                <a:latin typeface="Times New Roman"/>
                <a:cs typeface="Times New Roman"/>
              </a:rPr>
              <a:t>incisor roots, </a:t>
            </a:r>
            <a:r>
              <a:rPr sz="2400" dirty="0">
                <a:latin typeface="Times New Roman"/>
                <a:cs typeface="Times New Roman"/>
              </a:rPr>
              <a:t>thus  driving the </a:t>
            </a:r>
            <a:r>
              <a:rPr sz="2400" spc="-5" dirty="0">
                <a:latin typeface="Times New Roman"/>
                <a:cs typeface="Times New Roman"/>
              </a:rPr>
              <a:t>roots medially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  causing the </a:t>
            </a:r>
            <a:r>
              <a:rPr sz="2400" spc="-5" dirty="0">
                <a:latin typeface="Times New Roman"/>
                <a:cs typeface="Times New Roman"/>
              </a:rPr>
              <a:t>crowns </a:t>
            </a:r>
            <a:r>
              <a:rPr sz="2400" dirty="0">
                <a:latin typeface="Times New Roman"/>
                <a:cs typeface="Times New Roman"/>
              </a:rPr>
              <a:t>to flare  </a:t>
            </a:r>
            <a:r>
              <a:rPr sz="2400" spc="-5" dirty="0">
                <a:latin typeface="Times New Roman"/>
                <a:cs typeface="Times New Roman"/>
              </a:rPr>
              <a:t>laterally.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5216" y="3218688"/>
            <a:ext cx="4884420" cy="856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1876" y="1141475"/>
            <a:ext cx="4053840" cy="3031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1447800"/>
            <a:ext cx="3441573" cy="2419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100" y="1409700"/>
            <a:ext cx="3517900" cy="2495550"/>
          </a:xfrm>
          <a:custGeom>
            <a:avLst/>
            <a:gdLst/>
            <a:ahLst/>
            <a:cxnLst/>
            <a:rect l="l" t="t" r="r" b="b"/>
            <a:pathLst>
              <a:path w="3517900" h="2495550">
                <a:moveTo>
                  <a:pt x="440410" y="0"/>
                </a:moveTo>
                <a:lnTo>
                  <a:pt x="3077464" y="0"/>
                </a:lnTo>
                <a:lnTo>
                  <a:pt x="3121787" y="2159"/>
                </a:lnTo>
                <a:lnTo>
                  <a:pt x="3165729" y="9144"/>
                </a:lnTo>
                <a:lnTo>
                  <a:pt x="3207766" y="19938"/>
                </a:lnTo>
                <a:lnTo>
                  <a:pt x="3248152" y="34671"/>
                </a:lnTo>
                <a:lnTo>
                  <a:pt x="3286887" y="53339"/>
                </a:lnTo>
                <a:lnTo>
                  <a:pt x="3323336" y="75564"/>
                </a:lnTo>
                <a:lnTo>
                  <a:pt x="3357245" y="100711"/>
                </a:lnTo>
                <a:lnTo>
                  <a:pt x="3388487" y="129412"/>
                </a:lnTo>
                <a:lnTo>
                  <a:pt x="3417189" y="160654"/>
                </a:lnTo>
                <a:lnTo>
                  <a:pt x="3442335" y="194563"/>
                </a:lnTo>
                <a:lnTo>
                  <a:pt x="3464560" y="231012"/>
                </a:lnTo>
                <a:lnTo>
                  <a:pt x="3483229" y="269748"/>
                </a:lnTo>
                <a:lnTo>
                  <a:pt x="3497961" y="310134"/>
                </a:lnTo>
                <a:lnTo>
                  <a:pt x="3508755" y="352171"/>
                </a:lnTo>
                <a:lnTo>
                  <a:pt x="3515741" y="396113"/>
                </a:lnTo>
                <a:lnTo>
                  <a:pt x="3517900" y="440436"/>
                </a:lnTo>
                <a:lnTo>
                  <a:pt x="3517900" y="2055114"/>
                </a:lnTo>
                <a:lnTo>
                  <a:pt x="3515741" y="2099437"/>
                </a:lnTo>
                <a:lnTo>
                  <a:pt x="3508755" y="2143379"/>
                </a:lnTo>
                <a:lnTo>
                  <a:pt x="3497961" y="2185416"/>
                </a:lnTo>
                <a:lnTo>
                  <a:pt x="3483229" y="2225802"/>
                </a:lnTo>
                <a:lnTo>
                  <a:pt x="3464560" y="2264537"/>
                </a:lnTo>
                <a:lnTo>
                  <a:pt x="3442335" y="2300986"/>
                </a:lnTo>
                <a:lnTo>
                  <a:pt x="3417189" y="2334895"/>
                </a:lnTo>
                <a:lnTo>
                  <a:pt x="3388487" y="2366137"/>
                </a:lnTo>
                <a:lnTo>
                  <a:pt x="3357245" y="2394839"/>
                </a:lnTo>
                <a:lnTo>
                  <a:pt x="3323336" y="2419985"/>
                </a:lnTo>
                <a:lnTo>
                  <a:pt x="3286887" y="2442210"/>
                </a:lnTo>
                <a:lnTo>
                  <a:pt x="3248152" y="2460879"/>
                </a:lnTo>
                <a:lnTo>
                  <a:pt x="3207766" y="2475611"/>
                </a:lnTo>
                <a:lnTo>
                  <a:pt x="3165729" y="2486406"/>
                </a:lnTo>
                <a:lnTo>
                  <a:pt x="3121787" y="2493391"/>
                </a:lnTo>
                <a:lnTo>
                  <a:pt x="3077464" y="2495550"/>
                </a:lnTo>
                <a:lnTo>
                  <a:pt x="440410" y="2495550"/>
                </a:lnTo>
                <a:lnTo>
                  <a:pt x="396138" y="2493391"/>
                </a:lnTo>
                <a:lnTo>
                  <a:pt x="352209" y="2486406"/>
                </a:lnTo>
                <a:lnTo>
                  <a:pt x="310146" y="2475611"/>
                </a:lnTo>
                <a:lnTo>
                  <a:pt x="269697" y="2460879"/>
                </a:lnTo>
                <a:lnTo>
                  <a:pt x="231025" y="2442210"/>
                </a:lnTo>
                <a:lnTo>
                  <a:pt x="194602" y="2419985"/>
                </a:lnTo>
                <a:lnTo>
                  <a:pt x="160642" y="2394839"/>
                </a:lnTo>
                <a:lnTo>
                  <a:pt x="129400" y="2366137"/>
                </a:lnTo>
                <a:lnTo>
                  <a:pt x="100761" y="2334895"/>
                </a:lnTo>
                <a:lnTo>
                  <a:pt x="75514" y="2300986"/>
                </a:lnTo>
                <a:lnTo>
                  <a:pt x="53403" y="2264537"/>
                </a:lnTo>
                <a:lnTo>
                  <a:pt x="34721" y="2225802"/>
                </a:lnTo>
                <a:lnTo>
                  <a:pt x="19926" y="2185416"/>
                </a:lnTo>
                <a:lnTo>
                  <a:pt x="9093" y="2143379"/>
                </a:lnTo>
                <a:lnTo>
                  <a:pt x="2133" y="2099437"/>
                </a:lnTo>
                <a:lnTo>
                  <a:pt x="0" y="2055114"/>
                </a:lnTo>
                <a:lnTo>
                  <a:pt x="0" y="440436"/>
                </a:lnTo>
                <a:lnTo>
                  <a:pt x="2133" y="396113"/>
                </a:lnTo>
                <a:lnTo>
                  <a:pt x="9093" y="352171"/>
                </a:lnTo>
                <a:lnTo>
                  <a:pt x="19926" y="310134"/>
                </a:lnTo>
                <a:lnTo>
                  <a:pt x="34721" y="269748"/>
                </a:lnTo>
                <a:lnTo>
                  <a:pt x="53403" y="231012"/>
                </a:lnTo>
                <a:lnTo>
                  <a:pt x="75514" y="194563"/>
                </a:lnTo>
                <a:lnTo>
                  <a:pt x="100761" y="160654"/>
                </a:lnTo>
                <a:lnTo>
                  <a:pt x="129400" y="129412"/>
                </a:lnTo>
                <a:lnTo>
                  <a:pt x="160642" y="100711"/>
                </a:lnTo>
                <a:lnTo>
                  <a:pt x="194602" y="75564"/>
                </a:lnTo>
                <a:lnTo>
                  <a:pt x="231025" y="53339"/>
                </a:lnTo>
                <a:lnTo>
                  <a:pt x="269697" y="34671"/>
                </a:lnTo>
                <a:lnTo>
                  <a:pt x="310146" y="19938"/>
                </a:lnTo>
                <a:lnTo>
                  <a:pt x="352209" y="9144"/>
                </a:lnTo>
                <a:lnTo>
                  <a:pt x="396138" y="2159"/>
                </a:lnTo>
                <a:lnTo>
                  <a:pt x="440410" y="0"/>
                </a:lnTo>
                <a:close/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5216" y="5900926"/>
            <a:ext cx="4890516" cy="861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1876" y="3808474"/>
            <a:ext cx="4053840" cy="30495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8200" y="4114800"/>
            <a:ext cx="3441573" cy="2438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0100" y="4076700"/>
            <a:ext cx="3517900" cy="2514600"/>
          </a:xfrm>
          <a:custGeom>
            <a:avLst/>
            <a:gdLst/>
            <a:ahLst/>
            <a:cxnLst/>
            <a:rect l="l" t="t" r="r" b="b"/>
            <a:pathLst>
              <a:path w="3517900" h="2514600">
                <a:moveTo>
                  <a:pt x="443598" y="0"/>
                </a:moveTo>
                <a:lnTo>
                  <a:pt x="3074289" y="0"/>
                </a:lnTo>
                <a:lnTo>
                  <a:pt x="3118992" y="2158"/>
                </a:lnTo>
                <a:lnTo>
                  <a:pt x="3163189" y="9017"/>
                </a:lnTo>
                <a:lnTo>
                  <a:pt x="3205861" y="19938"/>
                </a:lnTo>
                <a:lnTo>
                  <a:pt x="3246754" y="35179"/>
                </a:lnTo>
                <a:lnTo>
                  <a:pt x="3285236" y="53720"/>
                </a:lnTo>
                <a:lnTo>
                  <a:pt x="3322066" y="75818"/>
                </a:lnTo>
                <a:lnTo>
                  <a:pt x="3356483" y="101600"/>
                </a:lnTo>
                <a:lnTo>
                  <a:pt x="3387852" y="130301"/>
                </a:lnTo>
                <a:lnTo>
                  <a:pt x="3416427" y="161925"/>
                </a:lnTo>
                <a:lnTo>
                  <a:pt x="3441954" y="196214"/>
                </a:lnTo>
                <a:lnTo>
                  <a:pt x="3464052" y="232537"/>
                </a:lnTo>
                <a:lnTo>
                  <a:pt x="3483229" y="271652"/>
                </a:lnTo>
                <a:lnTo>
                  <a:pt x="3497961" y="312674"/>
                </a:lnTo>
                <a:lnTo>
                  <a:pt x="3508883" y="355092"/>
                </a:lnTo>
                <a:lnTo>
                  <a:pt x="3515741" y="398906"/>
                </a:lnTo>
                <a:lnTo>
                  <a:pt x="3517900" y="443611"/>
                </a:lnTo>
                <a:lnTo>
                  <a:pt x="3517900" y="2071001"/>
                </a:lnTo>
                <a:lnTo>
                  <a:pt x="3515741" y="2115642"/>
                </a:lnTo>
                <a:lnTo>
                  <a:pt x="3508883" y="2159927"/>
                </a:lnTo>
                <a:lnTo>
                  <a:pt x="3497961" y="2202357"/>
                </a:lnTo>
                <a:lnTo>
                  <a:pt x="3483102" y="2243416"/>
                </a:lnTo>
                <a:lnTo>
                  <a:pt x="3464052" y="2282050"/>
                </a:lnTo>
                <a:lnTo>
                  <a:pt x="3442080" y="2318766"/>
                </a:lnTo>
                <a:lnTo>
                  <a:pt x="3416300" y="2353195"/>
                </a:lnTo>
                <a:lnTo>
                  <a:pt x="3387725" y="2384399"/>
                </a:lnTo>
                <a:lnTo>
                  <a:pt x="3356483" y="2413012"/>
                </a:lnTo>
                <a:lnTo>
                  <a:pt x="3322066" y="2438730"/>
                </a:lnTo>
                <a:lnTo>
                  <a:pt x="3285363" y="2460752"/>
                </a:lnTo>
                <a:lnTo>
                  <a:pt x="3246754" y="2479852"/>
                </a:lnTo>
                <a:lnTo>
                  <a:pt x="3205607" y="2494724"/>
                </a:lnTo>
                <a:lnTo>
                  <a:pt x="3162808" y="2505532"/>
                </a:lnTo>
                <a:lnTo>
                  <a:pt x="3118992" y="2512466"/>
                </a:lnTo>
                <a:lnTo>
                  <a:pt x="3074289" y="2514600"/>
                </a:lnTo>
                <a:lnTo>
                  <a:pt x="443598" y="2514600"/>
                </a:lnTo>
                <a:lnTo>
                  <a:pt x="398932" y="2512466"/>
                </a:lnTo>
                <a:lnTo>
                  <a:pt x="355041" y="2505519"/>
                </a:lnTo>
                <a:lnTo>
                  <a:pt x="312635" y="2494699"/>
                </a:lnTo>
                <a:lnTo>
                  <a:pt x="271653" y="2479878"/>
                </a:lnTo>
                <a:lnTo>
                  <a:pt x="232537" y="2460752"/>
                </a:lnTo>
                <a:lnTo>
                  <a:pt x="196151" y="2438666"/>
                </a:lnTo>
                <a:lnTo>
                  <a:pt x="161912" y="2413088"/>
                </a:lnTo>
                <a:lnTo>
                  <a:pt x="130289" y="2384501"/>
                </a:lnTo>
                <a:lnTo>
                  <a:pt x="101587" y="2353195"/>
                </a:lnTo>
                <a:lnTo>
                  <a:pt x="75869" y="2318766"/>
                </a:lnTo>
                <a:lnTo>
                  <a:pt x="53759" y="2281897"/>
                </a:lnTo>
                <a:lnTo>
                  <a:pt x="35166" y="2243416"/>
                </a:lnTo>
                <a:lnTo>
                  <a:pt x="19926" y="2202497"/>
                </a:lnTo>
                <a:lnTo>
                  <a:pt x="9067" y="2159520"/>
                </a:lnTo>
                <a:lnTo>
                  <a:pt x="2120" y="2115667"/>
                </a:lnTo>
                <a:lnTo>
                  <a:pt x="0" y="2071001"/>
                </a:lnTo>
                <a:lnTo>
                  <a:pt x="0" y="443611"/>
                </a:lnTo>
                <a:lnTo>
                  <a:pt x="2120" y="398906"/>
                </a:lnTo>
                <a:lnTo>
                  <a:pt x="9080" y="355092"/>
                </a:lnTo>
                <a:lnTo>
                  <a:pt x="19938" y="312419"/>
                </a:lnTo>
                <a:lnTo>
                  <a:pt x="35140" y="271652"/>
                </a:lnTo>
                <a:lnTo>
                  <a:pt x="53759" y="232663"/>
                </a:lnTo>
                <a:lnTo>
                  <a:pt x="75933" y="196214"/>
                </a:lnTo>
                <a:lnTo>
                  <a:pt x="101511" y="161925"/>
                </a:lnTo>
                <a:lnTo>
                  <a:pt x="130187" y="130175"/>
                </a:lnTo>
                <a:lnTo>
                  <a:pt x="161912" y="101473"/>
                </a:lnTo>
                <a:lnTo>
                  <a:pt x="196151" y="75945"/>
                </a:lnTo>
                <a:lnTo>
                  <a:pt x="232676" y="53720"/>
                </a:lnTo>
                <a:lnTo>
                  <a:pt x="271653" y="35179"/>
                </a:lnTo>
                <a:lnTo>
                  <a:pt x="312458" y="19938"/>
                </a:lnTo>
                <a:lnTo>
                  <a:pt x="355041" y="9017"/>
                </a:lnTo>
                <a:lnTo>
                  <a:pt x="398932" y="2158"/>
                </a:lnTo>
                <a:lnTo>
                  <a:pt x="443598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7931"/>
            <a:ext cx="8083296" cy="1095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31964" y="509016"/>
            <a:ext cx="1696212" cy="794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4671" y="509016"/>
            <a:ext cx="719327" cy="794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34950" y="399110"/>
            <a:ext cx="92151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</a:pPr>
            <a:r>
              <a:rPr dirty="0"/>
              <a:t>The Permanent Dentition</a:t>
            </a:r>
            <a:r>
              <a:rPr spc="-105" dirty="0"/>
              <a:t> </a:t>
            </a:r>
            <a:r>
              <a:rPr sz="3600" dirty="0"/>
              <a:t>contd…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52400" y="2743200"/>
            <a:ext cx="39624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The permanent incisors  develop lingual </a:t>
            </a:r>
            <a:r>
              <a:rPr sz="2400" b="1" dirty="0">
                <a:latin typeface="Times New Roman"/>
                <a:cs typeface="Times New Roman"/>
              </a:rPr>
              <a:t>to </a:t>
            </a:r>
            <a:r>
              <a:rPr sz="2400" b="1" spc="-5" dirty="0">
                <a:latin typeface="Times New Roman"/>
                <a:cs typeface="Times New Roman"/>
              </a:rPr>
              <a:t>the  deciduous </a:t>
            </a:r>
            <a:r>
              <a:rPr sz="2400" b="1" dirty="0">
                <a:latin typeface="Times New Roman"/>
                <a:cs typeface="Times New Roman"/>
              </a:rPr>
              <a:t>incisors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and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move  </a:t>
            </a:r>
            <a:r>
              <a:rPr sz="2400" b="1" spc="-5" dirty="0">
                <a:latin typeface="Times New Roman"/>
                <a:cs typeface="Times New Roman"/>
              </a:rPr>
              <a:t>labially as they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erupt.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0672" y="2999232"/>
            <a:ext cx="5905500" cy="790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4676" y="1141475"/>
            <a:ext cx="5149596" cy="2746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91000" y="1447800"/>
            <a:ext cx="4536821" cy="2133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2900" y="1409700"/>
            <a:ext cx="4613275" cy="2209800"/>
          </a:xfrm>
          <a:custGeom>
            <a:avLst/>
            <a:gdLst/>
            <a:ahLst/>
            <a:cxnLst/>
            <a:rect l="l" t="t" r="r" b="b"/>
            <a:pathLst>
              <a:path w="4613275" h="2209800">
                <a:moveTo>
                  <a:pt x="392684" y="0"/>
                </a:moveTo>
                <a:lnTo>
                  <a:pt x="4220591" y="0"/>
                </a:lnTo>
                <a:lnTo>
                  <a:pt x="4259833" y="2159"/>
                </a:lnTo>
                <a:lnTo>
                  <a:pt x="4298950" y="7874"/>
                </a:lnTo>
                <a:lnTo>
                  <a:pt x="4336669" y="17525"/>
                </a:lnTo>
                <a:lnTo>
                  <a:pt x="4372991" y="31114"/>
                </a:lnTo>
                <a:lnTo>
                  <a:pt x="4439793" y="67310"/>
                </a:lnTo>
                <a:lnTo>
                  <a:pt x="4498213" y="115570"/>
                </a:lnTo>
                <a:lnTo>
                  <a:pt x="4545965" y="173482"/>
                </a:lnTo>
                <a:lnTo>
                  <a:pt x="4582541" y="240791"/>
                </a:lnTo>
                <a:lnTo>
                  <a:pt x="4595749" y="276860"/>
                </a:lnTo>
                <a:lnTo>
                  <a:pt x="4605401" y="314705"/>
                </a:lnTo>
                <a:lnTo>
                  <a:pt x="4611116" y="353822"/>
                </a:lnTo>
                <a:lnTo>
                  <a:pt x="4613275" y="392684"/>
                </a:lnTo>
                <a:lnTo>
                  <a:pt x="4613275" y="1817115"/>
                </a:lnTo>
                <a:lnTo>
                  <a:pt x="4611116" y="1856359"/>
                </a:lnTo>
                <a:lnTo>
                  <a:pt x="4605401" y="1895475"/>
                </a:lnTo>
                <a:lnTo>
                  <a:pt x="4595749" y="1932939"/>
                </a:lnTo>
                <a:lnTo>
                  <a:pt x="4582541" y="1969515"/>
                </a:lnTo>
                <a:lnTo>
                  <a:pt x="4565777" y="2003805"/>
                </a:lnTo>
                <a:lnTo>
                  <a:pt x="4523358" y="2066544"/>
                </a:lnTo>
                <a:lnTo>
                  <a:pt x="4470019" y="2119884"/>
                </a:lnTo>
                <a:lnTo>
                  <a:pt x="4407281" y="2162302"/>
                </a:lnTo>
                <a:lnTo>
                  <a:pt x="4372991" y="2179066"/>
                </a:lnTo>
                <a:lnTo>
                  <a:pt x="4336796" y="2192274"/>
                </a:lnTo>
                <a:lnTo>
                  <a:pt x="4298950" y="2201926"/>
                </a:lnTo>
                <a:lnTo>
                  <a:pt x="4259833" y="2207641"/>
                </a:lnTo>
                <a:lnTo>
                  <a:pt x="4220591" y="2209800"/>
                </a:lnTo>
                <a:lnTo>
                  <a:pt x="392684" y="2209800"/>
                </a:lnTo>
                <a:lnTo>
                  <a:pt x="353822" y="2207641"/>
                </a:lnTo>
                <a:lnTo>
                  <a:pt x="314705" y="2201926"/>
                </a:lnTo>
                <a:lnTo>
                  <a:pt x="276860" y="2192274"/>
                </a:lnTo>
                <a:lnTo>
                  <a:pt x="240791" y="2179066"/>
                </a:lnTo>
                <a:lnTo>
                  <a:pt x="205994" y="2162302"/>
                </a:lnTo>
                <a:lnTo>
                  <a:pt x="143128" y="2119757"/>
                </a:lnTo>
                <a:lnTo>
                  <a:pt x="90042" y="2066671"/>
                </a:lnTo>
                <a:lnTo>
                  <a:pt x="47371" y="2003678"/>
                </a:lnTo>
                <a:lnTo>
                  <a:pt x="17525" y="1933575"/>
                </a:lnTo>
                <a:lnTo>
                  <a:pt x="7874" y="1895475"/>
                </a:lnTo>
                <a:lnTo>
                  <a:pt x="2159" y="1856359"/>
                </a:lnTo>
                <a:lnTo>
                  <a:pt x="0" y="1817115"/>
                </a:lnTo>
                <a:lnTo>
                  <a:pt x="0" y="392684"/>
                </a:lnTo>
                <a:lnTo>
                  <a:pt x="2159" y="353822"/>
                </a:lnTo>
                <a:lnTo>
                  <a:pt x="7874" y="314705"/>
                </a:lnTo>
                <a:lnTo>
                  <a:pt x="17525" y="276605"/>
                </a:lnTo>
                <a:lnTo>
                  <a:pt x="31114" y="240791"/>
                </a:lnTo>
                <a:lnTo>
                  <a:pt x="47371" y="206248"/>
                </a:lnTo>
                <a:lnTo>
                  <a:pt x="67310" y="173482"/>
                </a:lnTo>
                <a:lnTo>
                  <a:pt x="90170" y="143001"/>
                </a:lnTo>
                <a:lnTo>
                  <a:pt x="143001" y="90170"/>
                </a:lnTo>
                <a:lnTo>
                  <a:pt x="173482" y="67310"/>
                </a:lnTo>
                <a:lnTo>
                  <a:pt x="206248" y="47371"/>
                </a:lnTo>
                <a:lnTo>
                  <a:pt x="240791" y="31114"/>
                </a:lnTo>
                <a:lnTo>
                  <a:pt x="276605" y="17525"/>
                </a:lnTo>
                <a:lnTo>
                  <a:pt x="314705" y="7874"/>
                </a:lnTo>
                <a:lnTo>
                  <a:pt x="353822" y="2159"/>
                </a:lnTo>
                <a:lnTo>
                  <a:pt x="392684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90672" y="5894832"/>
            <a:ext cx="5873496" cy="790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4676" y="4037074"/>
            <a:ext cx="5117591" cy="2746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91000" y="4343400"/>
            <a:ext cx="4504308" cy="2133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2900" y="4305300"/>
            <a:ext cx="4580890" cy="2209800"/>
          </a:xfrm>
          <a:custGeom>
            <a:avLst/>
            <a:gdLst/>
            <a:ahLst/>
            <a:cxnLst/>
            <a:rect l="l" t="t" r="r" b="b"/>
            <a:pathLst>
              <a:path w="4580890" h="2209800">
                <a:moveTo>
                  <a:pt x="392684" y="0"/>
                </a:moveTo>
                <a:lnTo>
                  <a:pt x="4188079" y="0"/>
                </a:lnTo>
                <a:lnTo>
                  <a:pt x="4227322" y="2158"/>
                </a:lnTo>
                <a:lnTo>
                  <a:pt x="4266438" y="7874"/>
                </a:lnTo>
                <a:lnTo>
                  <a:pt x="4304030" y="17525"/>
                </a:lnTo>
                <a:lnTo>
                  <a:pt x="4340352" y="31114"/>
                </a:lnTo>
                <a:lnTo>
                  <a:pt x="4407281" y="67310"/>
                </a:lnTo>
                <a:lnTo>
                  <a:pt x="4465574" y="115569"/>
                </a:lnTo>
                <a:lnTo>
                  <a:pt x="4513453" y="173481"/>
                </a:lnTo>
                <a:lnTo>
                  <a:pt x="4550029" y="240792"/>
                </a:lnTo>
                <a:lnTo>
                  <a:pt x="4563236" y="276860"/>
                </a:lnTo>
                <a:lnTo>
                  <a:pt x="4572889" y="314706"/>
                </a:lnTo>
                <a:lnTo>
                  <a:pt x="4578604" y="353822"/>
                </a:lnTo>
                <a:lnTo>
                  <a:pt x="4580763" y="392683"/>
                </a:lnTo>
                <a:lnTo>
                  <a:pt x="4580763" y="1817128"/>
                </a:lnTo>
                <a:lnTo>
                  <a:pt x="4578604" y="1856409"/>
                </a:lnTo>
                <a:lnTo>
                  <a:pt x="4572889" y="1895487"/>
                </a:lnTo>
                <a:lnTo>
                  <a:pt x="4563236" y="1932939"/>
                </a:lnTo>
                <a:lnTo>
                  <a:pt x="4550029" y="1969465"/>
                </a:lnTo>
                <a:lnTo>
                  <a:pt x="4533265" y="2003844"/>
                </a:lnTo>
                <a:lnTo>
                  <a:pt x="4490720" y="2066493"/>
                </a:lnTo>
                <a:lnTo>
                  <a:pt x="4437380" y="2119833"/>
                </a:lnTo>
                <a:lnTo>
                  <a:pt x="4374769" y="2162314"/>
                </a:lnTo>
                <a:lnTo>
                  <a:pt x="4340479" y="2179027"/>
                </a:lnTo>
                <a:lnTo>
                  <a:pt x="4304283" y="2192261"/>
                </a:lnTo>
                <a:lnTo>
                  <a:pt x="4266310" y="2201964"/>
                </a:lnTo>
                <a:lnTo>
                  <a:pt x="4227322" y="2207666"/>
                </a:lnTo>
                <a:lnTo>
                  <a:pt x="4188079" y="2209800"/>
                </a:lnTo>
                <a:lnTo>
                  <a:pt x="392684" y="2209800"/>
                </a:lnTo>
                <a:lnTo>
                  <a:pt x="353822" y="2207666"/>
                </a:lnTo>
                <a:lnTo>
                  <a:pt x="314705" y="2201964"/>
                </a:lnTo>
                <a:lnTo>
                  <a:pt x="276860" y="2192261"/>
                </a:lnTo>
                <a:lnTo>
                  <a:pt x="240791" y="2179053"/>
                </a:lnTo>
                <a:lnTo>
                  <a:pt x="205994" y="2162365"/>
                </a:lnTo>
                <a:lnTo>
                  <a:pt x="143128" y="2119744"/>
                </a:lnTo>
                <a:lnTo>
                  <a:pt x="90042" y="2066620"/>
                </a:lnTo>
                <a:lnTo>
                  <a:pt x="47371" y="2003679"/>
                </a:lnTo>
                <a:lnTo>
                  <a:pt x="17525" y="1933562"/>
                </a:lnTo>
                <a:lnTo>
                  <a:pt x="7874" y="1895424"/>
                </a:lnTo>
                <a:lnTo>
                  <a:pt x="2159" y="1856409"/>
                </a:lnTo>
                <a:lnTo>
                  <a:pt x="0" y="1817128"/>
                </a:lnTo>
                <a:lnTo>
                  <a:pt x="0" y="392683"/>
                </a:lnTo>
                <a:lnTo>
                  <a:pt x="2159" y="353822"/>
                </a:lnTo>
                <a:lnTo>
                  <a:pt x="7874" y="314706"/>
                </a:lnTo>
                <a:lnTo>
                  <a:pt x="17525" y="276606"/>
                </a:lnTo>
                <a:lnTo>
                  <a:pt x="31114" y="240792"/>
                </a:lnTo>
                <a:lnTo>
                  <a:pt x="47371" y="206248"/>
                </a:lnTo>
                <a:lnTo>
                  <a:pt x="67310" y="173481"/>
                </a:lnTo>
                <a:lnTo>
                  <a:pt x="90170" y="143001"/>
                </a:lnTo>
                <a:lnTo>
                  <a:pt x="143001" y="90169"/>
                </a:lnTo>
                <a:lnTo>
                  <a:pt x="173482" y="67310"/>
                </a:lnTo>
                <a:lnTo>
                  <a:pt x="206248" y="47370"/>
                </a:lnTo>
                <a:lnTo>
                  <a:pt x="240791" y="31114"/>
                </a:lnTo>
                <a:lnTo>
                  <a:pt x="276605" y="17525"/>
                </a:lnTo>
                <a:lnTo>
                  <a:pt x="314705" y="7874"/>
                </a:lnTo>
                <a:lnTo>
                  <a:pt x="353822" y="2158"/>
                </a:lnTo>
                <a:lnTo>
                  <a:pt x="392684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24808" y="3734434"/>
            <a:ext cx="257175" cy="457834"/>
          </a:xfrm>
          <a:custGeom>
            <a:avLst/>
            <a:gdLst/>
            <a:ahLst/>
            <a:cxnLst/>
            <a:rect l="l" t="t" r="r" b="b"/>
            <a:pathLst>
              <a:path w="257175" h="457835">
                <a:moveTo>
                  <a:pt x="24808" y="200610"/>
                </a:moveTo>
                <a:lnTo>
                  <a:pt x="14091" y="204215"/>
                </a:lnTo>
                <a:lnTo>
                  <a:pt x="5552" y="211774"/>
                </a:lnTo>
                <a:lnTo>
                  <a:pt x="740" y="221630"/>
                </a:lnTo>
                <a:lnTo>
                  <a:pt x="0" y="232558"/>
                </a:lnTo>
                <a:lnTo>
                  <a:pt x="3677" y="243331"/>
                </a:lnTo>
                <a:lnTo>
                  <a:pt x="127629" y="457453"/>
                </a:lnTo>
                <a:lnTo>
                  <a:pt x="160851" y="400938"/>
                </a:lnTo>
                <a:lnTo>
                  <a:pt x="156331" y="400938"/>
                </a:lnTo>
                <a:lnTo>
                  <a:pt x="99181" y="400684"/>
                </a:lnTo>
                <a:lnTo>
                  <a:pt x="99549" y="294928"/>
                </a:lnTo>
                <a:lnTo>
                  <a:pt x="53080" y="214629"/>
                </a:lnTo>
                <a:lnTo>
                  <a:pt x="45577" y="206162"/>
                </a:lnTo>
                <a:lnTo>
                  <a:pt x="35728" y="201374"/>
                </a:lnTo>
                <a:lnTo>
                  <a:pt x="24808" y="200610"/>
                </a:lnTo>
                <a:close/>
              </a:path>
              <a:path w="257175" h="457835">
                <a:moveTo>
                  <a:pt x="99549" y="294928"/>
                </a:moveTo>
                <a:lnTo>
                  <a:pt x="99181" y="400684"/>
                </a:lnTo>
                <a:lnTo>
                  <a:pt x="156331" y="400938"/>
                </a:lnTo>
                <a:lnTo>
                  <a:pt x="156381" y="386460"/>
                </a:lnTo>
                <a:lnTo>
                  <a:pt x="103118" y="386333"/>
                </a:lnTo>
                <a:lnTo>
                  <a:pt x="127984" y="344063"/>
                </a:lnTo>
                <a:lnTo>
                  <a:pt x="99549" y="294928"/>
                </a:lnTo>
                <a:close/>
              </a:path>
              <a:path w="257175" h="457835">
                <a:moveTo>
                  <a:pt x="232154" y="201386"/>
                </a:moveTo>
                <a:lnTo>
                  <a:pt x="156699" y="295252"/>
                </a:lnTo>
                <a:lnTo>
                  <a:pt x="156331" y="400938"/>
                </a:lnTo>
                <a:lnTo>
                  <a:pt x="160851" y="400938"/>
                </a:lnTo>
                <a:lnTo>
                  <a:pt x="252978" y="244220"/>
                </a:lnTo>
                <a:lnTo>
                  <a:pt x="256696" y="233447"/>
                </a:lnTo>
                <a:lnTo>
                  <a:pt x="256057" y="222519"/>
                </a:lnTo>
                <a:lnTo>
                  <a:pt x="251370" y="212663"/>
                </a:lnTo>
                <a:lnTo>
                  <a:pt x="242945" y="205104"/>
                </a:lnTo>
                <a:lnTo>
                  <a:pt x="232154" y="201386"/>
                </a:lnTo>
                <a:close/>
              </a:path>
              <a:path w="257175" h="457835">
                <a:moveTo>
                  <a:pt x="127984" y="344063"/>
                </a:moveTo>
                <a:lnTo>
                  <a:pt x="103118" y="386333"/>
                </a:lnTo>
                <a:lnTo>
                  <a:pt x="152521" y="386460"/>
                </a:lnTo>
                <a:lnTo>
                  <a:pt x="127984" y="344063"/>
                </a:lnTo>
                <a:close/>
              </a:path>
              <a:path w="257175" h="457835">
                <a:moveTo>
                  <a:pt x="156699" y="295252"/>
                </a:moveTo>
                <a:lnTo>
                  <a:pt x="127984" y="344063"/>
                </a:lnTo>
                <a:lnTo>
                  <a:pt x="152521" y="386460"/>
                </a:lnTo>
                <a:lnTo>
                  <a:pt x="156381" y="386460"/>
                </a:lnTo>
                <a:lnTo>
                  <a:pt x="156699" y="295252"/>
                </a:lnTo>
                <a:close/>
              </a:path>
              <a:path w="257175" h="457835">
                <a:moveTo>
                  <a:pt x="100578" y="0"/>
                </a:moveTo>
                <a:lnTo>
                  <a:pt x="99549" y="294928"/>
                </a:lnTo>
                <a:lnTo>
                  <a:pt x="127984" y="344063"/>
                </a:lnTo>
                <a:lnTo>
                  <a:pt x="156699" y="295252"/>
                </a:lnTo>
                <a:lnTo>
                  <a:pt x="157728" y="253"/>
                </a:lnTo>
                <a:lnTo>
                  <a:pt x="10057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7051" y="65531"/>
            <a:ext cx="7766304" cy="1095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1848" y="888491"/>
            <a:ext cx="3803904" cy="1095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53940" y="1115567"/>
            <a:ext cx="1880615" cy="861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7044" y="1115567"/>
            <a:ext cx="1175003" cy="861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892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Features of</a:t>
            </a:r>
            <a:r>
              <a:rPr spc="-55" dirty="0"/>
              <a:t> </a:t>
            </a:r>
            <a:r>
              <a:rPr spc="-5" dirty="0"/>
              <a:t>Permanent</a:t>
            </a:r>
          </a:p>
          <a:p>
            <a:pPr marL="1270" algn="ctr">
              <a:lnSpc>
                <a:spcPct val="100000"/>
              </a:lnSpc>
            </a:pPr>
            <a:r>
              <a:rPr spc="-5" dirty="0"/>
              <a:t>Dentition</a:t>
            </a:r>
            <a:r>
              <a:rPr spc="-10" dirty="0"/>
              <a:t> </a:t>
            </a:r>
            <a:r>
              <a:rPr sz="4000" spc="-5" dirty="0"/>
              <a:t>contd…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242417" y="2449195"/>
            <a:ext cx="317055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2400" spc="-5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Overjet and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over  bite </a:t>
            </a:r>
            <a:r>
              <a:rPr sz="2400" spc="-5" dirty="0">
                <a:latin typeface="Times New Roman"/>
                <a:cs typeface="Times New Roman"/>
              </a:rPr>
              <a:t>decreases </a:t>
            </a:r>
            <a:r>
              <a:rPr sz="2400" dirty="0">
                <a:latin typeface="Times New Roman"/>
                <a:cs typeface="Times New Roman"/>
              </a:rPr>
              <a:t>throughout  the </a:t>
            </a:r>
            <a:r>
              <a:rPr sz="2400" spc="-5" dirty="0">
                <a:latin typeface="Times New Roman"/>
                <a:cs typeface="Times New Roman"/>
              </a:rPr>
              <a:t>second </a:t>
            </a:r>
            <a:r>
              <a:rPr sz="2400" dirty="0">
                <a:latin typeface="Times New Roman"/>
                <a:cs typeface="Times New Roman"/>
              </a:rPr>
              <a:t>decade of life  due to greater forward  growth of 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mandible.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12848" y="4837176"/>
            <a:ext cx="6839711" cy="1043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1276" y="2132076"/>
            <a:ext cx="5792724" cy="38465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57600" y="2438400"/>
            <a:ext cx="5181600" cy="32338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19500" y="2400300"/>
            <a:ext cx="5257800" cy="3310890"/>
          </a:xfrm>
          <a:custGeom>
            <a:avLst/>
            <a:gdLst/>
            <a:ahLst/>
            <a:cxnLst/>
            <a:rect l="l" t="t" r="r" b="b"/>
            <a:pathLst>
              <a:path w="5257800" h="3310890">
                <a:moveTo>
                  <a:pt x="576452" y="0"/>
                </a:moveTo>
                <a:lnTo>
                  <a:pt x="5257800" y="0"/>
                </a:lnTo>
                <a:lnTo>
                  <a:pt x="5257800" y="2734183"/>
                </a:lnTo>
                <a:lnTo>
                  <a:pt x="5254879" y="2792349"/>
                </a:lnTo>
                <a:lnTo>
                  <a:pt x="5245989" y="2849626"/>
                </a:lnTo>
                <a:lnTo>
                  <a:pt x="5231892" y="2904871"/>
                </a:lnTo>
                <a:lnTo>
                  <a:pt x="5212333" y="2958084"/>
                </a:lnTo>
                <a:lnTo>
                  <a:pt x="5188077" y="3008249"/>
                </a:lnTo>
                <a:lnTo>
                  <a:pt x="5159248" y="3055747"/>
                </a:lnTo>
                <a:lnTo>
                  <a:pt x="5126101" y="3100451"/>
                </a:lnTo>
                <a:lnTo>
                  <a:pt x="5088763" y="3141218"/>
                </a:lnTo>
                <a:lnTo>
                  <a:pt x="5047996" y="3178556"/>
                </a:lnTo>
                <a:lnTo>
                  <a:pt x="5003292" y="3211804"/>
                </a:lnTo>
                <a:lnTo>
                  <a:pt x="4955794" y="3240659"/>
                </a:lnTo>
                <a:lnTo>
                  <a:pt x="4905629" y="3264877"/>
                </a:lnTo>
                <a:lnTo>
                  <a:pt x="4852416" y="3284461"/>
                </a:lnTo>
                <a:lnTo>
                  <a:pt x="4797171" y="3298494"/>
                </a:lnTo>
                <a:lnTo>
                  <a:pt x="4739767" y="3307410"/>
                </a:lnTo>
                <a:lnTo>
                  <a:pt x="4681728" y="3310331"/>
                </a:lnTo>
                <a:lnTo>
                  <a:pt x="0" y="3310331"/>
                </a:lnTo>
                <a:lnTo>
                  <a:pt x="0" y="576452"/>
                </a:lnTo>
                <a:lnTo>
                  <a:pt x="2921" y="518413"/>
                </a:lnTo>
                <a:lnTo>
                  <a:pt x="11811" y="461137"/>
                </a:lnTo>
                <a:lnTo>
                  <a:pt x="25908" y="405764"/>
                </a:lnTo>
                <a:lnTo>
                  <a:pt x="45465" y="352678"/>
                </a:lnTo>
                <a:lnTo>
                  <a:pt x="69596" y="302133"/>
                </a:lnTo>
                <a:lnTo>
                  <a:pt x="98678" y="254380"/>
                </a:lnTo>
                <a:lnTo>
                  <a:pt x="132079" y="210312"/>
                </a:lnTo>
                <a:lnTo>
                  <a:pt x="169037" y="169037"/>
                </a:lnTo>
                <a:lnTo>
                  <a:pt x="210312" y="132079"/>
                </a:lnTo>
                <a:lnTo>
                  <a:pt x="254380" y="98678"/>
                </a:lnTo>
                <a:lnTo>
                  <a:pt x="302133" y="69596"/>
                </a:lnTo>
                <a:lnTo>
                  <a:pt x="352678" y="45465"/>
                </a:lnTo>
                <a:lnTo>
                  <a:pt x="405764" y="25908"/>
                </a:lnTo>
                <a:lnTo>
                  <a:pt x="461137" y="11811"/>
                </a:lnTo>
                <a:lnTo>
                  <a:pt x="518413" y="2921"/>
                </a:lnTo>
                <a:lnTo>
                  <a:pt x="576452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7825" y="146430"/>
            <a:ext cx="5847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Andrews keys to</a:t>
            </a:r>
            <a:r>
              <a:rPr sz="4400" spc="-105" dirty="0"/>
              <a:t> </a:t>
            </a:r>
            <a:r>
              <a:rPr sz="4400" dirty="0"/>
              <a:t>normal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2103120" y="4774691"/>
            <a:ext cx="484631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816991"/>
            <a:ext cx="5381625" cy="4170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103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55"/>
              </a:spcBef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I </a:t>
            </a:r>
            <a:r>
              <a:rPr sz="2400" b="1" dirty="0">
                <a:latin typeface="Times New Roman"/>
                <a:cs typeface="Times New Roman"/>
              </a:rPr>
              <a:t>– Molar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relationship</a:t>
            </a:r>
            <a:endParaRPr sz="2400">
              <a:latin typeface="Times New Roman"/>
              <a:cs typeface="Times New Roman"/>
            </a:endParaRPr>
          </a:p>
          <a:p>
            <a:pPr marL="355600" marR="628650" indent="-40005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Times New Roman"/>
                <a:cs typeface="Times New Roman"/>
              </a:rPr>
              <a:t>MB cusp </a:t>
            </a:r>
            <a:r>
              <a:rPr sz="2400" spc="-5" dirty="0">
                <a:latin typeface="Times New Roman"/>
                <a:cs typeface="Times New Roman"/>
              </a:rPr>
              <a:t>of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10" dirty="0">
                <a:latin typeface="Times New Roman"/>
                <a:cs typeface="Times New Roman"/>
              </a:rPr>
              <a:t>max </a:t>
            </a: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spc="-7" baseline="24305" dirty="0">
                <a:latin typeface="Times New Roman"/>
                <a:cs typeface="Times New Roman"/>
              </a:rPr>
              <a:t>st </a:t>
            </a:r>
            <a:r>
              <a:rPr sz="2400" spc="-5" dirty="0">
                <a:latin typeface="Times New Roman"/>
                <a:cs typeface="Times New Roman"/>
              </a:rPr>
              <a:t>molar falls  </a:t>
            </a:r>
            <a:r>
              <a:rPr sz="2400" dirty="0">
                <a:latin typeface="Times New Roman"/>
                <a:cs typeface="Times New Roman"/>
              </a:rPr>
              <a:t>into the </a:t>
            </a:r>
            <a:r>
              <a:rPr sz="2400" spc="-5" dirty="0">
                <a:latin typeface="Times New Roman"/>
                <a:cs typeface="Times New Roman"/>
              </a:rPr>
              <a:t>mesiobuccal </a:t>
            </a:r>
            <a:r>
              <a:rPr sz="2400" dirty="0">
                <a:latin typeface="Times New Roman"/>
                <a:cs typeface="Times New Roman"/>
              </a:rPr>
              <a:t>groove of the  </a:t>
            </a:r>
            <a:r>
              <a:rPr sz="2400" spc="-5" dirty="0">
                <a:latin typeface="Times New Roman"/>
                <a:cs typeface="Times New Roman"/>
              </a:rPr>
              <a:t>mand </a:t>
            </a:r>
            <a:r>
              <a:rPr sz="2400" spc="-5">
                <a:latin typeface="Times New Roman"/>
                <a:cs typeface="Times New Roman"/>
              </a:rPr>
              <a:t>1st </a:t>
            </a:r>
            <a:r>
              <a:rPr sz="2400" spc="-5" smtClean="0">
                <a:latin typeface="Times New Roman"/>
                <a:cs typeface="Times New Roman"/>
              </a:rPr>
              <a:t>molar</a:t>
            </a:r>
            <a:r>
              <a:rPr lang="en-US" sz="2400" spc="-5" dirty="0" smtClean="0">
                <a:latin typeface="Times New Roman"/>
                <a:cs typeface="Times New Roman"/>
              </a:rPr>
              <a:t>.</a:t>
            </a:r>
          </a:p>
          <a:p>
            <a:pPr marL="355600" marR="628650" indent="-40005">
              <a:lnSpc>
                <a:spcPct val="100000"/>
              </a:lnSpc>
              <a:spcBef>
                <a:spcPts val="575"/>
              </a:spcBef>
            </a:pPr>
            <a:r>
              <a:rPr sz="240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DB </a:t>
            </a:r>
            <a:r>
              <a:rPr sz="2400" dirty="0">
                <a:latin typeface="Times New Roman"/>
                <a:cs typeface="Times New Roman"/>
              </a:rPr>
              <a:t>cusp of the upper  </a:t>
            </a:r>
            <a:r>
              <a:rPr sz="2400" spc="-5" dirty="0">
                <a:latin typeface="Times New Roman"/>
                <a:cs typeface="Times New Roman"/>
              </a:rPr>
              <a:t>first </a:t>
            </a:r>
            <a:r>
              <a:rPr sz="2400" spc="-5">
                <a:latin typeface="Times New Roman"/>
                <a:cs typeface="Times New Roman"/>
              </a:rPr>
              <a:t>permanent </a:t>
            </a:r>
            <a:r>
              <a:rPr sz="2400" spc="-5" smtClean="0">
                <a:latin typeface="Times New Roman"/>
                <a:cs typeface="Times New Roman"/>
              </a:rPr>
              <a:t>molar</a:t>
            </a:r>
            <a:r>
              <a:rPr sz="240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occlude with </a:t>
            </a:r>
            <a:r>
              <a:rPr sz="2400" spc="-5" dirty="0">
                <a:latin typeface="Times New Roman"/>
                <a:cs typeface="Times New Roman"/>
              </a:rPr>
              <a:t>mesial  surface </a:t>
            </a:r>
            <a:r>
              <a:rPr sz="2400" dirty="0">
                <a:latin typeface="Times New Roman"/>
                <a:cs typeface="Times New Roman"/>
              </a:rPr>
              <a:t>of the </a:t>
            </a:r>
            <a:r>
              <a:rPr sz="2400" spc="-5" dirty="0">
                <a:latin typeface="Times New Roman"/>
                <a:cs typeface="Times New Roman"/>
              </a:rPr>
              <a:t>MB cusp </a:t>
            </a:r>
            <a:r>
              <a:rPr sz="2400" dirty="0">
                <a:latin typeface="Times New Roman"/>
                <a:cs typeface="Times New Roman"/>
              </a:rPr>
              <a:t>of the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lower  second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0" y="2590800"/>
            <a:ext cx="3524250" cy="1905000"/>
          </a:xfrm>
          <a:custGeom>
            <a:avLst/>
            <a:gdLst/>
            <a:ahLst/>
            <a:cxnLst/>
            <a:rect l="l" t="t" r="r" b="b"/>
            <a:pathLst>
              <a:path w="3524250" h="1905000">
                <a:moveTo>
                  <a:pt x="3360547" y="0"/>
                </a:moveTo>
                <a:lnTo>
                  <a:pt x="163702" y="0"/>
                </a:lnTo>
                <a:lnTo>
                  <a:pt x="120179" y="5846"/>
                </a:lnTo>
                <a:lnTo>
                  <a:pt x="81073" y="22347"/>
                </a:lnTo>
                <a:lnTo>
                  <a:pt x="47942" y="47942"/>
                </a:lnTo>
                <a:lnTo>
                  <a:pt x="22347" y="81073"/>
                </a:lnTo>
                <a:lnTo>
                  <a:pt x="5846" y="120179"/>
                </a:lnTo>
                <a:lnTo>
                  <a:pt x="0" y="163702"/>
                </a:lnTo>
                <a:lnTo>
                  <a:pt x="0" y="1741297"/>
                </a:lnTo>
                <a:lnTo>
                  <a:pt x="5846" y="1784820"/>
                </a:lnTo>
                <a:lnTo>
                  <a:pt x="22347" y="1823926"/>
                </a:lnTo>
                <a:lnTo>
                  <a:pt x="47942" y="1857057"/>
                </a:lnTo>
                <a:lnTo>
                  <a:pt x="81073" y="1882652"/>
                </a:lnTo>
                <a:lnTo>
                  <a:pt x="120179" y="1899153"/>
                </a:lnTo>
                <a:lnTo>
                  <a:pt x="163702" y="1905000"/>
                </a:lnTo>
                <a:lnTo>
                  <a:pt x="3360547" y="1905000"/>
                </a:lnTo>
                <a:lnTo>
                  <a:pt x="3404070" y="1899153"/>
                </a:lnTo>
                <a:lnTo>
                  <a:pt x="3443176" y="1882652"/>
                </a:lnTo>
                <a:lnTo>
                  <a:pt x="3476307" y="1857057"/>
                </a:lnTo>
                <a:lnTo>
                  <a:pt x="3501902" y="1823926"/>
                </a:lnTo>
                <a:lnTo>
                  <a:pt x="3518403" y="1784820"/>
                </a:lnTo>
                <a:lnTo>
                  <a:pt x="3524250" y="1741297"/>
                </a:lnTo>
                <a:lnTo>
                  <a:pt x="3524250" y="163702"/>
                </a:lnTo>
                <a:lnTo>
                  <a:pt x="3518403" y="120179"/>
                </a:lnTo>
                <a:lnTo>
                  <a:pt x="3501902" y="81073"/>
                </a:lnTo>
                <a:lnTo>
                  <a:pt x="3476307" y="47942"/>
                </a:lnTo>
                <a:lnTo>
                  <a:pt x="3443176" y="22347"/>
                </a:lnTo>
                <a:lnTo>
                  <a:pt x="3404070" y="5846"/>
                </a:lnTo>
                <a:lnTo>
                  <a:pt x="336054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0" y="2590800"/>
            <a:ext cx="3524250" cy="190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19648" y="2576448"/>
            <a:ext cx="3553460" cy="1933575"/>
          </a:xfrm>
          <a:custGeom>
            <a:avLst/>
            <a:gdLst/>
            <a:ahLst/>
            <a:cxnLst/>
            <a:rect l="l" t="t" r="r" b="b"/>
            <a:pathLst>
              <a:path w="3553459" h="1933575">
                <a:moveTo>
                  <a:pt x="177546" y="0"/>
                </a:moveTo>
                <a:lnTo>
                  <a:pt x="3375786" y="0"/>
                </a:lnTo>
                <a:lnTo>
                  <a:pt x="3410839" y="3428"/>
                </a:lnTo>
                <a:lnTo>
                  <a:pt x="3474847" y="30606"/>
                </a:lnTo>
                <a:lnTo>
                  <a:pt x="3522726" y="78486"/>
                </a:lnTo>
                <a:lnTo>
                  <a:pt x="3549904" y="142493"/>
                </a:lnTo>
                <a:lnTo>
                  <a:pt x="3553332" y="177546"/>
                </a:lnTo>
                <a:lnTo>
                  <a:pt x="3553332" y="1756537"/>
                </a:lnTo>
                <a:lnTo>
                  <a:pt x="3539490" y="1825370"/>
                </a:lnTo>
                <a:lnTo>
                  <a:pt x="3501135" y="1881886"/>
                </a:lnTo>
                <a:lnTo>
                  <a:pt x="3444494" y="1919858"/>
                </a:lnTo>
                <a:lnTo>
                  <a:pt x="3375786" y="1933575"/>
                </a:lnTo>
                <a:lnTo>
                  <a:pt x="177546" y="1933575"/>
                </a:lnTo>
                <a:lnTo>
                  <a:pt x="108838" y="1919858"/>
                </a:lnTo>
                <a:lnTo>
                  <a:pt x="52197" y="1881886"/>
                </a:lnTo>
                <a:lnTo>
                  <a:pt x="13842" y="1825370"/>
                </a:lnTo>
                <a:lnTo>
                  <a:pt x="0" y="1756537"/>
                </a:lnTo>
                <a:lnTo>
                  <a:pt x="0" y="177546"/>
                </a:lnTo>
                <a:lnTo>
                  <a:pt x="13842" y="108712"/>
                </a:lnTo>
                <a:lnTo>
                  <a:pt x="52197" y="52197"/>
                </a:lnTo>
                <a:lnTo>
                  <a:pt x="108712" y="13842"/>
                </a:lnTo>
                <a:lnTo>
                  <a:pt x="177546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115" y="79247"/>
            <a:ext cx="8860536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24400" y="2667000"/>
            <a:ext cx="3845560" cy="2767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58333"/>
              <a:buFont typeface="Arial"/>
              <a:buChar char="•"/>
              <a:tabLst>
                <a:tab pos="151765" algn="l"/>
              </a:tabLst>
            </a:pPr>
            <a:r>
              <a:rPr sz="2400" dirty="0">
                <a:latin typeface="Times New Roman"/>
                <a:cs typeface="Times New Roman"/>
              </a:rPr>
              <a:t>If the distal </a:t>
            </a:r>
            <a:r>
              <a:rPr sz="2400" spc="-5" dirty="0">
                <a:latin typeface="Times New Roman"/>
                <a:cs typeface="Times New Roman"/>
              </a:rPr>
              <a:t>surface </a:t>
            </a:r>
            <a:r>
              <a:rPr sz="2400" dirty="0">
                <a:latin typeface="Times New Roman"/>
                <a:cs typeface="Times New Roman"/>
              </a:rPr>
              <a:t>of  </a:t>
            </a:r>
            <a:r>
              <a:rPr sz="2400" spc="-5" dirty="0">
                <a:latin typeface="Times New Roman"/>
                <a:cs typeface="Times New Roman"/>
              </a:rPr>
              <a:t>maxillary and mandibular  deciduous second molars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  the </a:t>
            </a:r>
            <a:r>
              <a:rPr sz="2400" spc="-5" dirty="0">
                <a:latin typeface="Times New Roman"/>
                <a:cs typeface="Times New Roman"/>
              </a:rPr>
              <a:t>same </a:t>
            </a:r>
            <a:r>
              <a:rPr sz="2400">
                <a:latin typeface="Times New Roman"/>
                <a:cs typeface="Times New Roman"/>
              </a:rPr>
              <a:t>vertical plane</a:t>
            </a: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12700" marR="140335">
              <a:lnSpc>
                <a:spcPct val="100000"/>
              </a:lnSpc>
              <a:buClr>
                <a:srgbClr val="FF0000"/>
              </a:buClr>
              <a:buSzPct val="58333"/>
              <a:buFont typeface="Arial"/>
              <a:buChar char="•"/>
              <a:tabLst>
                <a:tab pos="151765" algn="l"/>
              </a:tabLst>
            </a:pPr>
            <a:r>
              <a:rPr sz="2400" spc="-5" dirty="0">
                <a:latin typeface="Times New Roman"/>
                <a:cs typeface="Times New Roman"/>
              </a:rPr>
              <a:t>Normal molar </a:t>
            </a:r>
            <a:r>
              <a:rPr sz="2400" dirty="0">
                <a:latin typeface="Times New Roman"/>
                <a:cs typeface="Times New Roman"/>
              </a:rPr>
              <a:t>relationship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  the </a:t>
            </a:r>
            <a:r>
              <a:rPr sz="2400" spc="-5">
                <a:latin typeface="Times New Roman"/>
                <a:cs typeface="Times New Roman"/>
              </a:rPr>
              <a:t>primary </a:t>
            </a:r>
            <a:r>
              <a:rPr sz="2400">
                <a:latin typeface="Times New Roman"/>
                <a:cs typeface="Times New Roman"/>
              </a:rPr>
              <a:t>dentition</a:t>
            </a:r>
          </a:p>
        </p:txBody>
      </p:sp>
      <p:sp>
        <p:nvSpPr>
          <p:cNvPr id="6" name="object 6"/>
          <p:cNvSpPr/>
          <p:nvPr/>
        </p:nvSpPr>
        <p:spPr>
          <a:xfrm>
            <a:off x="393191" y="5058155"/>
            <a:ext cx="5817108" cy="1246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5175" y="1674876"/>
            <a:ext cx="4520184" cy="472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058" y="1981200"/>
            <a:ext cx="3906088" cy="411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958" y="1943100"/>
            <a:ext cx="3982720" cy="4191000"/>
          </a:xfrm>
          <a:custGeom>
            <a:avLst/>
            <a:gdLst/>
            <a:ahLst/>
            <a:cxnLst/>
            <a:rect l="l" t="t" r="r" b="b"/>
            <a:pathLst>
              <a:path w="3982720" h="4191000">
                <a:moveTo>
                  <a:pt x="688467" y="0"/>
                </a:moveTo>
                <a:lnTo>
                  <a:pt x="3294202" y="0"/>
                </a:lnTo>
                <a:lnTo>
                  <a:pt x="3363798" y="3301"/>
                </a:lnTo>
                <a:lnTo>
                  <a:pt x="3432378" y="13842"/>
                </a:lnTo>
                <a:lnTo>
                  <a:pt x="3498291" y="31114"/>
                </a:lnTo>
                <a:lnTo>
                  <a:pt x="3561664" y="54101"/>
                </a:lnTo>
                <a:lnTo>
                  <a:pt x="3621862" y="83185"/>
                </a:lnTo>
                <a:lnTo>
                  <a:pt x="3678504" y="117601"/>
                </a:lnTo>
                <a:lnTo>
                  <a:pt x="3731971" y="157479"/>
                </a:lnTo>
                <a:lnTo>
                  <a:pt x="3780612" y="202057"/>
                </a:lnTo>
                <a:lnTo>
                  <a:pt x="3825062" y="250698"/>
                </a:lnTo>
                <a:lnTo>
                  <a:pt x="3865067" y="304038"/>
                </a:lnTo>
                <a:lnTo>
                  <a:pt x="3899484" y="360807"/>
                </a:lnTo>
                <a:lnTo>
                  <a:pt x="3928440" y="420877"/>
                </a:lnTo>
                <a:lnTo>
                  <a:pt x="3951554" y="484377"/>
                </a:lnTo>
                <a:lnTo>
                  <a:pt x="3968826" y="550290"/>
                </a:lnTo>
                <a:lnTo>
                  <a:pt x="3979367" y="618871"/>
                </a:lnTo>
                <a:lnTo>
                  <a:pt x="3982669" y="688466"/>
                </a:lnTo>
                <a:lnTo>
                  <a:pt x="3982669" y="3502914"/>
                </a:lnTo>
                <a:lnTo>
                  <a:pt x="3979367" y="3572510"/>
                </a:lnTo>
                <a:lnTo>
                  <a:pt x="3968826" y="3641090"/>
                </a:lnTo>
                <a:lnTo>
                  <a:pt x="3951554" y="3707091"/>
                </a:lnTo>
                <a:lnTo>
                  <a:pt x="3928440" y="3770058"/>
                </a:lnTo>
                <a:lnTo>
                  <a:pt x="3899484" y="3830548"/>
                </a:lnTo>
                <a:lnTo>
                  <a:pt x="3864940" y="3887368"/>
                </a:lnTo>
                <a:lnTo>
                  <a:pt x="3825062" y="3940276"/>
                </a:lnTo>
                <a:lnTo>
                  <a:pt x="3780612" y="3989311"/>
                </a:lnTo>
                <a:lnTo>
                  <a:pt x="3731844" y="4033926"/>
                </a:lnTo>
                <a:lnTo>
                  <a:pt x="3678504" y="4073436"/>
                </a:lnTo>
                <a:lnTo>
                  <a:pt x="3621862" y="4107840"/>
                </a:lnTo>
                <a:lnTo>
                  <a:pt x="3561664" y="4136847"/>
                </a:lnTo>
                <a:lnTo>
                  <a:pt x="3498291" y="4159948"/>
                </a:lnTo>
                <a:lnTo>
                  <a:pt x="3432378" y="4177169"/>
                </a:lnTo>
                <a:lnTo>
                  <a:pt x="3363798" y="4187685"/>
                </a:lnTo>
                <a:lnTo>
                  <a:pt x="3294202" y="4191000"/>
                </a:lnTo>
                <a:lnTo>
                  <a:pt x="688467" y="4191000"/>
                </a:lnTo>
                <a:lnTo>
                  <a:pt x="618883" y="4187685"/>
                </a:lnTo>
                <a:lnTo>
                  <a:pt x="550278" y="4177169"/>
                </a:lnTo>
                <a:lnTo>
                  <a:pt x="484339" y="4159948"/>
                </a:lnTo>
                <a:lnTo>
                  <a:pt x="420928" y="4136847"/>
                </a:lnTo>
                <a:lnTo>
                  <a:pt x="360806" y="4107840"/>
                </a:lnTo>
                <a:lnTo>
                  <a:pt x="304165" y="4073436"/>
                </a:lnTo>
                <a:lnTo>
                  <a:pt x="250786" y="4033926"/>
                </a:lnTo>
                <a:lnTo>
                  <a:pt x="201968" y="3989311"/>
                </a:lnTo>
                <a:lnTo>
                  <a:pt x="157530" y="3940276"/>
                </a:lnTo>
                <a:lnTo>
                  <a:pt x="117652" y="3887368"/>
                </a:lnTo>
                <a:lnTo>
                  <a:pt x="83134" y="3830548"/>
                </a:lnTo>
                <a:lnTo>
                  <a:pt x="54152" y="3770058"/>
                </a:lnTo>
                <a:lnTo>
                  <a:pt x="31064" y="3707091"/>
                </a:lnTo>
                <a:lnTo>
                  <a:pt x="13830" y="3641090"/>
                </a:lnTo>
                <a:lnTo>
                  <a:pt x="3314" y="3572510"/>
                </a:lnTo>
                <a:lnTo>
                  <a:pt x="0" y="3502914"/>
                </a:lnTo>
                <a:lnTo>
                  <a:pt x="0" y="688466"/>
                </a:lnTo>
                <a:lnTo>
                  <a:pt x="3314" y="618871"/>
                </a:lnTo>
                <a:lnTo>
                  <a:pt x="13830" y="550290"/>
                </a:lnTo>
                <a:lnTo>
                  <a:pt x="31051" y="484377"/>
                </a:lnTo>
                <a:lnTo>
                  <a:pt x="54152" y="420877"/>
                </a:lnTo>
                <a:lnTo>
                  <a:pt x="83159" y="360807"/>
                </a:lnTo>
                <a:lnTo>
                  <a:pt x="117614" y="304038"/>
                </a:lnTo>
                <a:lnTo>
                  <a:pt x="157543" y="250698"/>
                </a:lnTo>
                <a:lnTo>
                  <a:pt x="202031" y="202057"/>
                </a:lnTo>
                <a:lnTo>
                  <a:pt x="250710" y="157479"/>
                </a:lnTo>
                <a:lnTo>
                  <a:pt x="304088" y="117601"/>
                </a:lnTo>
                <a:lnTo>
                  <a:pt x="360806" y="83185"/>
                </a:lnTo>
                <a:lnTo>
                  <a:pt x="420928" y="54101"/>
                </a:lnTo>
                <a:lnTo>
                  <a:pt x="484339" y="31114"/>
                </a:lnTo>
                <a:lnTo>
                  <a:pt x="550278" y="13842"/>
                </a:lnTo>
                <a:lnTo>
                  <a:pt x="618883" y="3301"/>
                </a:lnTo>
                <a:lnTo>
                  <a:pt x="688467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000" y="1676400"/>
            <a:ext cx="5229225" cy="3315010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3008630">
              <a:lnSpc>
                <a:spcPct val="100000"/>
              </a:lnSpc>
              <a:spcBef>
                <a:spcPts val="315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II </a:t>
            </a:r>
            <a:r>
              <a:rPr sz="2400" b="1" spc="-5">
                <a:latin typeface="Times New Roman"/>
                <a:cs typeface="Times New Roman"/>
              </a:rPr>
              <a:t>Crown </a:t>
            </a:r>
            <a:r>
              <a:rPr sz="2400" b="1" spc="-5" smtClean="0">
                <a:latin typeface="Times New Roman"/>
                <a:cs typeface="Times New Roman"/>
              </a:rPr>
              <a:t>angulation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"/>
            </a:pPr>
            <a:endParaRPr sz="3500">
              <a:latin typeface="Times New Roman"/>
              <a:cs typeface="Times New Roman"/>
            </a:endParaRPr>
          </a:p>
          <a:p>
            <a:pPr marL="355600" marR="402590" indent="-342900" algn="just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58333"/>
              <a:buFont typeface="Wingdings"/>
              <a:buChar char="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The gingival portion of the long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axis  of the all </a:t>
            </a:r>
            <a:r>
              <a:rPr sz="2400" spc="-5" dirty="0">
                <a:latin typeface="Times New Roman"/>
                <a:cs typeface="Times New Roman"/>
              </a:rPr>
              <a:t>crowns </a:t>
            </a:r>
            <a:r>
              <a:rPr sz="2400" spc="-10" dirty="0">
                <a:latin typeface="Times New Roman"/>
                <a:cs typeface="Times New Roman"/>
              </a:rPr>
              <a:t>must </a:t>
            </a:r>
            <a:r>
              <a:rPr sz="2400" dirty="0">
                <a:latin typeface="Times New Roman"/>
                <a:cs typeface="Times New Roman"/>
              </a:rPr>
              <a:t>be </a:t>
            </a:r>
            <a:r>
              <a:rPr sz="2400" spc="-5">
                <a:latin typeface="Times New Roman"/>
                <a:cs typeface="Times New Roman"/>
              </a:rPr>
              <a:t>distal </a:t>
            </a:r>
            <a:r>
              <a:rPr sz="240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o</a:t>
            </a:r>
            <a:r>
              <a:rPr sz="2400" smtClean="0">
                <a:latin typeface="Times New Roman"/>
                <a:cs typeface="Times New Roman"/>
              </a:rPr>
              <a:t> </a:t>
            </a:r>
            <a:r>
              <a:rPr sz="2400">
                <a:latin typeface="Times New Roman"/>
                <a:cs typeface="Times New Roman"/>
              </a:rPr>
              <a:t>the </a:t>
            </a:r>
            <a:r>
              <a:rPr lang="en-US" sz="2400" spc="-5" dirty="0" err="1" smtClean="0">
                <a:latin typeface="Times New Roman"/>
                <a:cs typeface="Times New Roman"/>
              </a:rPr>
              <a:t>occlusal</a:t>
            </a:r>
            <a:r>
              <a:rPr lang="en-US" sz="2400" spc="-5" dirty="0" smtClean="0">
                <a:latin typeface="Times New Roman"/>
                <a:cs typeface="Times New Roman"/>
              </a:rPr>
              <a:t> part of axis.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34000" y="2895600"/>
            <a:ext cx="3581400" cy="1643380"/>
          </a:xfrm>
          <a:custGeom>
            <a:avLst/>
            <a:gdLst/>
            <a:ahLst/>
            <a:cxnLst/>
            <a:rect l="l" t="t" r="r" b="b"/>
            <a:pathLst>
              <a:path w="3581400" h="1643379">
                <a:moveTo>
                  <a:pt x="3440176" y="0"/>
                </a:moveTo>
                <a:lnTo>
                  <a:pt x="141224" y="0"/>
                </a:lnTo>
                <a:lnTo>
                  <a:pt x="96593" y="7201"/>
                </a:lnTo>
                <a:lnTo>
                  <a:pt x="57826" y="27253"/>
                </a:lnTo>
                <a:lnTo>
                  <a:pt x="27253" y="57826"/>
                </a:lnTo>
                <a:lnTo>
                  <a:pt x="7201" y="96593"/>
                </a:lnTo>
                <a:lnTo>
                  <a:pt x="0" y="141224"/>
                </a:lnTo>
                <a:lnTo>
                  <a:pt x="0" y="1501902"/>
                </a:lnTo>
                <a:lnTo>
                  <a:pt x="7201" y="1546532"/>
                </a:lnTo>
                <a:lnTo>
                  <a:pt x="27253" y="1585299"/>
                </a:lnTo>
                <a:lnTo>
                  <a:pt x="57826" y="1615872"/>
                </a:lnTo>
                <a:lnTo>
                  <a:pt x="96593" y="1635924"/>
                </a:lnTo>
                <a:lnTo>
                  <a:pt x="141224" y="1643126"/>
                </a:lnTo>
                <a:lnTo>
                  <a:pt x="3440176" y="1643126"/>
                </a:lnTo>
                <a:lnTo>
                  <a:pt x="3484806" y="1635924"/>
                </a:lnTo>
                <a:lnTo>
                  <a:pt x="3523573" y="1615872"/>
                </a:lnTo>
                <a:lnTo>
                  <a:pt x="3554146" y="1585299"/>
                </a:lnTo>
                <a:lnTo>
                  <a:pt x="3574198" y="1546532"/>
                </a:lnTo>
                <a:lnTo>
                  <a:pt x="3581400" y="1501902"/>
                </a:lnTo>
                <a:lnTo>
                  <a:pt x="3581400" y="141224"/>
                </a:lnTo>
                <a:lnTo>
                  <a:pt x="3574198" y="96593"/>
                </a:lnTo>
                <a:lnTo>
                  <a:pt x="3554146" y="57826"/>
                </a:lnTo>
                <a:lnTo>
                  <a:pt x="3523573" y="27253"/>
                </a:lnTo>
                <a:lnTo>
                  <a:pt x="3484806" y="7201"/>
                </a:lnTo>
                <a:lnTo>
                  <a:pt x="344017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4000" y="2819400"/>
            <a:ext cx="3581400" cy="1643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0" y="2743200"/>
            <a:ext cx="3610610" cy="1671955"/>
          </a:xfrm>
          <a:custGeom>
            <a:avLst/>
            <a:gdLst/>
            <a:ahLst/>
            <a:cxnLst/>
            <a:rect l="l" t="t" r="r" b="b"/>
            <a:pathLst>
              <a:path w="3610609" h="1671954">
                <a:moveTo>
                  <a:pt x="154939" y="0"/>
                </a:moveTo>
                <a:lnTo>
                  <a:pt x="3455543" y="0"/>
                </a:lnTo>
                <a:lnTo>
                  <a:pt x="3486277" y="3048"/>
                </a:lnTo>
                <a:lnTo>
                  <a:pt x="3541522" y="26670"/>
                </a:lnTo>
                <a:lnTo>
                  <a:pt x="3583431" y="68579"/>
                </a:lnTo>
                <a:lnTo>
                  <a:pt x="3607054" y="124205"/>
                </a:lnTo>
                <a:lnTo>
                  <a:pt x="3610102" y="154939"/>
                </a:lnTo>
                <a:lnTo>
                  <a:pt x="3610102" y="1517269"/>
                </a:lnTo>
                <a:lnTo>
                  <a:pt x="3597782" y="1576958"/>
                </a:lnTo>
                <a:lnTo>
                  <a:pt x="3564635" y="1626234"/>
                </a:lnTo>
                <a:lnTo>
                  <a:pt x="3515232" y="1659508"/>
                </a:lnTo>
                <a:lnTo>
                  <a:pt x="3455543" y="1671701"/>
                </a:lnTo>
                <a:lnTo>
                  <a:pt x="154939" y="1671701"/>
                </a:lnTo>
                <a:lnTo>
                  <a:pt x="95250" y="1659508"/>
                </a:lnTo>
                <a:lnTo>
                  <a:pt x="45847" y="1626234"/>
                </a:lnTo>
                <a:lnTo>
                  <a:pt x="12318" y="1576958"/>
                </a:lnTo>
                <a:lnTo>
                  <a:pt x="0" y="1517269"/>
                </a:lnTo>
                <a:lnTo>
                  <a:pt x="0" y="154939"/>
                </a:lnTo>
                <a:lnTo>
                  <a:pt x="12318" y="95250"/>
                </a:lnTo>
                <a:lnTo>
                  <a:pt x="45847" y="45847"/>
                </a:lnTo>
                <a:lnTo>
                  <a:pt x="95250" y="12318"/>
                </a:lnTo>
                <a:lnTo>
                  <a:pt x="154939" y="0"/>
                </a:lnTo>
                <a:close/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7825" y="146430"/>
            <a:ext cx="5847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Andrews keys to</a:t>
            </a:r>
            <a:r>
              <a:rPr sz="4400" spc="-105" dirty="0"/>
              <a:t> </a:t>
            </a:r>
            <a:r>
              <a:rPr sz="4400" dirty="0"/>
              <a:t>normal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569916"/>
            <a:ext cx="5153025" cy="5482270"/>
          </a:xfrm>
          <a:prstGeom prst="rect">
            <a:avLst/>
          </a:prstGeom>
        </p:spPr>
        <p:txBody>
          <a:bodyPr vert="horz" wrap="square" lIns="0" tIns="260350" rIns="0" bIns="0" rtlCol="0">
            <a:spAutoFit/>
          </a:bodyPr>
          <a:lstStyle/>
          <a:p>
            <a:pPr marL="2932430">
              <a:lnSpc>
                <a:spcPct val="100000"/>
              </a:lnSpc>
              <a:spcBef>
                <a:spcPts val="205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III Crown</a:t>
            </a:r>
            <a:r>
              <a:rPr sz="2400" b="1" spc="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inclination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 </a:t>
            </a:r>
            <a:r>
              <a:rPr sz="2400" spc="-5" dirty="0">
                <a:latin typeface="Times New Roman"/>
                <a:cs typeface="Times New Roman"/>
              </a:rPr>
              <a:t>upper incisors,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gingival</a:t>
            </a:r>
            <a:endParaRPr sz="2400">
              <a:latin typeface="Times New Roman"/>
              <a:cs typeface="Times New Roman"/>
            </a:endParaRPr>
          </a:p>
          <a:p>
            <a:pPr marL="355600" marR="3683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portion of </a:t>
            </a:r>
            <a:r>
              <a:rPr sz="2400">
                <a:latin typeface="Times New Roman"/>
                <a:cs typeface="Times New Roman"/>
              </a:rPr>
              <a:t>the </a:t>
            </a:r>
            <a:r>
              <a:rPr sz="2400" spc="-40" smtClean="0">
                <a:latin typeface="Times New Roman"/>
                <a:cs typeface="Times New Roman"/>
              </a:rPr>
              <a:t>crowns </a:t>
            </a:r>
            <a:r>
              <a:rPr sz="2400" dirty="0">
                <a:latin typeface="Times New Roman"/>
                <a:cs typeface="Times New Roman"/>
              </a:rPr>
              <a:t>labial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surface  is </a:t>
            </a:r>
            <a:r>
              <a:rPr sz="2400" dirty="0">
                <a:latin typeface="Times New Roman"/>
                <a:cs typeface="Times New Roman"/>
              </a:rPr>
              <a:t>lingual to the </a:t>
            </a:r>
            <a:r>
              <a:rPr sz="2400" spc="-5" dirty="0">
                <a:latin typeface="Times New Roman"/>
                <a:cs typeface="Times New Roman"/>
              </a:rPr>
              <a:t>incisal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portion.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marR="427990" indent="-342900">
              <a:lnSpc>
                <a:spcPct val="100000"/>
              </a:lnSpc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 all other </a:t>
            </a:r>
            <a:r>
              <a:rPr sz="2400" spc="-5" dirty="0">
                <a:latin typeface="Times New Roman"/>
                <a:cs typeface="Times New Roman"/>
              </a:rPr>
              <a:t>crowns, </a:t>
            </a:r>
            <a:r>
              <a:rPr sz="2400" dirty="0">
                <a:latin typeface="Times New Roman"/>
                <a:cs typeface="Times New Roman"/>
              </a:rPr>
              <a:t>including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lower  </a:t>
            </a:r>
            <a:r>
              <a:rPr sz="2400" spc="-5" dirty="0">
                <a:latin typeface="Times New Roman"/>
                <a:cs typeface="Times New Roman"/>
              </a:rPr>
              <a:t>incisors, </a:t>
            </a:r>
            <a:r>
              <a:rPr sz="2400" dirty="0">
                <a:latin typeface="Times New Roman"/>
                <a:cs typeface="Times New Roman"/>
              </a:rPr>
              <a:t>the gingival portion of the  labial or buccal </a:t>
            </a:r>
            <a:r>
              <a:rPr sz="2400" spc="-5" dirty="0">
                <a:latin typeface="Times New Roman"/>
                <a:cs typeface="Times New Roman"/>
              </a:rPr>
              <a:t>surface is </a:t>
            </a:r>
            <a:r>
              <a:rPr sz="2400" dirty="0">
                <a:latin typeface="Times New Roman"/>
                <a:cs typeface="Times New Roman"/>
              </a:rPr>
              <a:t>labial or  buccal to the incisal or occlusal  portion.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6400" y="3124200"/>
            <a:ext cx="3441065" cy="1571625"/>
          </a:xfrm>
          <a:custGeom>
            <a:avLst/>
            <a:gdLst/>
            <a:ahLst/>
            <a:cxnLst/>
            <a:rect l="l" t="t" r="r" b="b"/>
            <a:pathLst>
              <a:path w="3441065" h="1571625">
                <a:moveTo>
                  <a:pt x="3305809" y="0"/>
                </a:moveTo>
                <a:lnTo>
                  <a:pt x="135127" y="0"/>
                </a:lnTo>
                <a:lnTo>
                  <a:pt x="92399" y="6884"/>
                </a:lnTo>
                <a:lnTo>
                  <a:pt x="55302" y="26058"/>
                </a:lnTo>
                <a:lnTo>
                  <a:pt x="26058" y="55302"/>
                </a:lnTo>
                <a:lnTo>
                  <a:pt x="6884" y="92399"/>
                </a:lnTo>
                <a:lnTo>
                  <a:pt x="0" y="135127"/>
                </a:lnTo>
                <a:lnTo>
                  <a:pt x="0" y="1436624"/>
                </a:lnTo>
                <a:lnTo>
                  <a:pt x="6884" y="1479290"/>
                </a:lnTo>
                <a:lnTo>
                  <a:pt x="26058" y="1516349"/>
                </a:lnTo>
                <a:lnTo>
                  <a:pt x="55302" y="1545574"/>
                </a:lnTo>
                <a:lnTo>
                  <a:pt x="92399" y="1564741"/>
                </a:lnTo>
                <a:lnTo>
                  <a:pt x="135127" y="1571625"/>
                </a:lnTo>
                <a:lnTo>
                  <a:pt x="3305809" y="1571625"/>
                </a:lnTo>
                <a:lnTo>
                  <a:pt x="3348538" y="1564741"/>
                </a:lnTo>
                <a:lnTo>
                  <a:pt x="3385635" y="1545574"/>
                </a:lnTo>
                <a:lnTo>
                  <a:pt x="3414879" y="1516349"/>
                </a:lnTo>
                <a:lnTo>
                  <a:pt x="3434053" y="1479290"/>
                </a:lnTo>
                <a:lnTo>
                  <a:pt x="3440938" y="1436624"/>
                </a:lnTo>
                <a:lnTo>
                  <a:pt x="3440938" y="135127"/>
                </a:lnTo>
                <a:lnTo>
                  <a:pt x="3434053" y="92399"/>
                </a:lnTo>
                <a:lnTo>
                  <a:pt x="3414879" y="55302"/>
                </a:lnTo>
                <a:lnTo>
                  <a:pt x="3385635" y="26058"/>
                </a:lnTo>
                <a:lnTo>
                  <a:pt x="3348538" y="6884"/>
                </a:lnTo>
                <a:lnTo>
                  <a:pt x="33058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6400" y="3124200"/>
            <a:ext cx="3440938" cy="1571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2048" y="3109848"/>
            <a:ext cx="3470275" cy="1600200"/>
          </a:xfrm>
          <a:custGeom>
            <a:avLst/>
            <a:gdLst/>
            <a:ahLst/>
            <a:cxnLst/>
            <a:rect l="l" t="t" r="r" b="b"/>
            <a:pathLst>
              <a:path w="3470275" h="1600200">
                <a:moveTo>
                  <a:pt x="148971" y="0"/>
                </a:moveTo>
                <a:lnTo>
                  <a:pt x="3321050" y="0"/>
                </a:lnTo>
                <a:lnTo>
                  <a:pt x="3350641" y="3048"/>
                </a:lnTo>
                <a:lnTo>
                  <a:pt x="3404107" y="25526"/>
                </a:lnTo>
                <a:lnTo>
                  <a:pt x="3444494" y="65786"/>
                </a:lnTo>
                <a:lnTo>
                  <a:pt x="3466973" y="119379"/>
                </a:lnTo>
                <a:lnTo>
                  <a:pt x="3469894" y="148971"/>
                </a:lnTo>
                <a:lnTo>
                  <a:pt x="3469894" y="1451737"/>
                </a:lnTo>
                <a:lnTo>
                  <a:pt x="3458209" y="1509014"/>
                </a:lnTo>
                <a:lnTo>
                  <a:pt x="3426079" y="1556893"/>
                </a:lnTo>
                <a:lnTo>
                  <a:pt x="3378707" y="1588515"/>
                </a:lnTo>
                <a:lnTo>
                  <a:pt x="3321050" y="1600200"/>
                </a:lnTo>
                <a:lnTo>
                  <a:pt x="148971" y="1600200"/>
                </a:lnTo>
                <a:lnTo>
                  <a:pt x="91312" y="1588515"/>
                </a:lnTo>
                <a:lnTo>
                  <a:pt x="43941" y="1556893"/>
                </a:lnTo>
                <a:lnTo>
                  <a:pt x="11811" y="1509014"/>
                </a:lnTo>
                <a:lnTo>
                  <a:pt x="0" y="1451737"/>
                </a:lnTo>
                <a:lnTo>
                  <a:pt x="0" y="148971"/>
                </a:lnTo>
                <a:lnTo>
                  <a:pt x="11811" y="91312"/>
                </a:lnTo>
                <a:lnTo>
                  <a:pt x="43941" y="43941"/>
                </a:lnTo>
                <a:lnTo>
                  <a:pt x="91312" y="11811"/>
                </a:lnTo>
                <a:lnTo>
                  <a:pt x="148971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7825" y="146430"/>
            <a:ext cx="5847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Andrews keys to</a:t>
            </a:r>
            <a:r>
              <a:rPr sz="4400" spc="-105" dirty="0"/>
              <a:t> </a:t>
            </a:r>
            <a:r>
              <a:rPr sz="4400" dirty="0"/>
              <a:t>normal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3455670" y="816991"/>
            <a:ext cx="22332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8140" y="1546860"/>
            <a:ext cx="1423416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3124" y="1546860"/>
            <a:ext cx="560832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1724" y="1546860"/>
            <a:ext cx="1662683" cy="49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622805"/>
            <a:ext cx="4346575" cy="200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IV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Rotations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The fourth key to </a:t>
            </a:r>
            <a:r>
              <a:rPr sz="2400" spc="-5" dirty="0">
                <a:latin typeface="Times New Roman"/>
                <a:cs typeface="Times New Roman"/>
              </a:rPr>
              <a:t>normal  </a:t>
            </a:r>
            <a:r>
              <a:rPr sz="2400" dirty="0">
                <a:latin typeface="Times New Roman"/>
                <a:cs typeface="Times New Roman"/>
              </a:rPr>
              <a:t>occlusion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that the teeth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should  be free of undesirable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rotations.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24400" y="4038600"/>
            <a:ext cx="3714750" cy="1500505"/>
          </a:xfrm>
          <a:custGeom>
            <a:avLst/>
            <a:gdLst/>
            <a:ahLst/>
            <a:cxnLst/>
            <a:rect l="l" t="t" r="r" b="b"/>
            <a:pathLst>
              <a:path w="3714750" h="1500504">
                <a:moveTo>
                  <a:pt x="3585845" y="0"/>
                </a:moveTo>
                <a:lnTo>
                  <a:pt x="128904" y="0"/>
                </a:lnTo>
                <a:lnTo>
                  <a:pt x="78759" y="10140"/>
                </a:lnTo>
                <a:lnTo>
                  <a:pt x="37782" y="37782"/>
                </a:lnTo>
                <a:lnTo>
                  <a:pt x="10140" y="78759"/>
                </a:lnTo>
                <a:lnTo>
                  <a:pt x="0" y="128905"/>
                </a:lnTo>
                <a:lnTo>
                  <a:pt x="0" y="1371219"/>
                </a:lnTo>
                <a:lnTo>
                  <a:pt x="10140" y="1421437"/>
                </a:lnTo>
                <a:lnTo>
                  <a:pt x="37782" y="1462452"/>
                </a:lnTo>
                <a:lnTo>
                  <a:pt x="78759" y="1490108"/>
                </a:lnTo>
                <a:lnTo>
                  <a:pt x="128904" y="1500251"/>
                </a:lnTo>
                <a:lnTo>
                  <a:pt x="3585845" y="1500251"/>
                </a:lnTo>
                <a:lnTo>
                  <a:pt x="3636043" y="1490108"/>
                </a:lnTo>
                <a:lnTo>
                  <a:pt x="3677015" y="1462452"/>
                </a:lnTo>
                <a:lnTo>
                  <a:pt x="3704627" y="1421437"/>
                </a:lnTo>
                <a:lnTo>
                  <a:pt x="3714750" y="1371219"/>
                </a:lnTo>
                <a:lnTo>
                  <a:pt x="3714750" y="128905"/>
                </a:lnTo>
                <a:lnTo>
                  <a:pt x="3704627" y="78759"/>
                </a:lnTo>
                <a:lnTo>
                  <a:pt x="3677015" y="37782"/>
                </a:lnTo>
                <a:lnTo>
                  <a:pt x="3636043" y="10140"/>
                </a:lnTo>
                <a:lnTo>
                  <a:pt x="358584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4400" y="3581400"/>
            <a:ext cx="3714750" cy="1500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10048" y="4024248"/>
            <a:ext cx="3743960" cy="1529080"/>
          </a:xfrm>
          <a:custGeom>
            <a:avLst/>
            <a:gdLst/>
            <a:ahLst/>
            <a:cxnLst/>
            <a:rect l="l" t="t" r="r" b="b"/>
            <a:pathLst>
              <a:path w="3743959" h="1529079">
                <a:moveTo>
                  <a:pt x="142621" y="0"/>
                </a:moveTo>
                <a:lnTo>
                  <a:pt x="3601339" y="0"/>
                </a:lnTo>
                <a:lnTo>
                  <a:pt x="3629279" y="3048"/>
                </a:lnTo>
                <a:lnTo>
                  <a:pt x="3680332" y="24637"/>
                </a:lnTo>
                <a:lnTo>
                  <a:pt x="3719195" y="63626"/>
                </a:lnTo>
                <a:lnTo>
                  <a:pt x="3740784" y="114681"/>
                </a:lnTo>
                <a:lnTo>
                  <a:pt x="3743832" y="142620"/>
                </a:lnTo>
                <a:lnTo>
                  <a:pt x="3743832" y="1386713"/>
                </a:lnTo>
                <a:lnTo>
                  <a:pt x="3732403" y="1441577"/>
                </a:lnTo>
                <a:lnTo>
                  <a:pt x="3701923" y="1486916"/>
                </a:lnTo>
                <a:lnTo>
                  <a:pt x="3656076" y="1517904"/>
                </a:lnTo>
                <a:lnTo>
                  <a:pt x="3601339" y="1528826"/>
                </a:lnTo>
                <a:lnTo>
                  <a:pt x="142621" y="1528826"/>
                </a:lnTo>
                <a:lnTo>
                  <a:pt x="87884" y="1517904"/>
                </a:lnTo>
                <a:lnTo>
                  <a:pt x="41910" y="1486916"/>
                </a:lnTo>
                <a:lnTo>
                  <a:pt x="11429" y="1441577"/>
                </a:lnTo>
                <a:lnTo>
                  <a:pt x="0" y="1386713"/>
                </a:lnTo>
                <a:lnTo>
                  <a:pt x="0" y="142620"/>
                </a:lnTo>
                <a:lnTo>
                  <a:pt x="11429" y="87756"/>
                </a:lnTo>
                <a:lnTo>
                  <a:pt x="41910" y="41909"/>
                </a:lnTo>
                <a:lnTo>
                  <a:pt x="87756" y="11430"/>
                </a:lnTo>
                <a:lnTo>
                  <a:pt x="142621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7825" y="146430"/>
            <a:ext cx="5847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Andrews keys to</a:t>
            </a:r>
            <a:r>
              <a:rPr sz="4400" spc="-105" dirty="0"/>
              <a:t> </a:t>
            </a:r>
            <a:r>
              <a:rPr sz="4400" dirty="0"/>
              <a:t>normal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569916"/>
            <a:ext cx="5153025" cy="4663440"/>
          </a:xfrm>
          <a:prstGeom prst="rect">
            <a:avLst/>
          </a:prstGeom>
        </p:spPr>
        <p:txBody>
          <a:bodyPr vert="horz" wrap="square" lIns="0" tIns="260350" rIns="0" bIns="0" rtlCol="0">
            <a:spAutoFit/>
          </a:bodyPr>
          <a:lstStyle/>
          <a:p>
            <a:pPr marL="2932430">
              <a:lnSpc>
                <a:spcPct val="100000"/>
              </a:lnSpc>
              <a:spcBef>
                <a:spcPts val="205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V </a:t>
            </a:r>
            <a:r>
              <a:rPr sz="2400" b="1" dirty="0">
                <a:latin typeface="Times New Roman"/>
                <a:cs typeface="Times New Roman"/>
              </a:rPr>
              <a:t>– Tight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contacts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marR="1205230" indent="-342900">
              <a:lnSpc>
                <a:spcPct val="100000"/>
              </a:lnSpc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contact </a:t>
            </a:r>
            <a:r>
              <a:rPr sz="2400" spc="-5" dirty="0">
                <a:latin typeface="Times New Roman"/>
                <a:cs typeface="Times New Roman"/>
              </a:rPr>
              <a:t>points </a:t>
            </a:r>
            <a:r>
              <a:rPr sz="2400" dirty="0">
                <a:latin typeface="Times New Roman"/>
                <a:cs typeface="Times New Roman"/>
              </a:rPr>
              <a:t>should be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tight  (no</a:t>
            </a:r>
            <a:r>
              <a:rPr sz="2400" spc="-5" dirty="0">
                <a:latin typeface="Times New Roman"/>
                <a:cs typeface="Times New Roman"/>
              </a:rPr>
              <a:t> spaces).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"/>
            </a:pPr>
            <a:endParaRPr sz="3500">
              <a:latin typeface="Times New Roman"/>
              <a:cs typeface="Times New Roman"/>
            </a:endParaRPr>
          </a:p>
          <a:p>
            <a:pPr marL="355600" marR="1419225" indent="-342900">
              <a:lnSpc>
                <a:spcPct val="100000"/>
              </a:lnSpc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 absence of </a:t>
            </a:r>
            <a:r>
              <a:rPr sz="2400" spc="-5" dirty="0">
                <a:latin typeface="Times New Roman"/>
                <a:cs typeface="Times New Roman"/>
              </a:rPr>
              <a:t>abnormalities  such as </a:t>
            </a:r>
            <a:r>
              <a:rPr sz="2400" dirty="0">
                <a:latin typeface="Times New Roman"/>
                <a:cs typeface="Times New Roman"/>
              </a:rPr>
              <a:t>genuine tooth </a:t>
            </a:r>
            <a:r>
              <a:rPr sz="2400" spc="-5" dirty="0">
                <a:latin typeface="Times New Roman"/>
                <a:cs typeface="Times New Roman"/>
              </a:rPr>
              <a:t>size  </a:t>
            </a:r>
            <a:r>
              <a:rPr sz="2400" dirty="0">
                <a:latin typeface="Times New Roman"/>
                <a:cs typeface="Times New Roman"/>
              </a:rPr>
              <a:t>discrepancies, contact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point  should be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tight.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43500" y="2785998"/>
            <a:ext cx="3286125" cy="1710055"/>
          </a:xfrm>
          <a:custGeom>
            <a:avLst/>
            <a:gdLst/>
            <a:ahLst/>
            <a:cxnLst/>
            <a:rect l="l" t="t" r="r" b="b"/>
            <a:pathLst>
              <a:path w="3286125" h="1710054">
                <a:moveTo>
                  <a:pt x="3139185" y="0"/>
                </a:moveTo>
                <a:lnTo>
                  <a:pt x="146938" y="0"/>
                </a:lnTo>
                <a:lnTo>
                  <a:pt x="100494" y="7490"/>
                </a:lnTo>
                <a:lnTo>
                  <a:pt x="60158" y="28350"/>
                </a:lnTo>
                <a:lnTo>
                  <a:pt x="28350" y="60158"/>
                </a:lnTo>
                <a:lnTo>
                  <a:pt x="7490" y="100494"/>
                </a:lnTo>
                <a:lnTo>
                  <a:pt x="0" y="146938"/>
                </a:lnTo>
                <a:lnTo>
                  <a:pt x="0" y="1562862"/>
                </a:lnTo>
                <a:lnTo>
                  <a:pt x="7490" y="1609306"/>
                </a:lnTo>
                <a:lnTo>
                  <a:pt x="28350" y="1649642"/>
                </a:lnTo>
                <a:lnTo>
                  <a:pt x="60158" y="1681450"/>
                </a:lnTo>
                <a:lnTo>
                  <a:pt x="100494" y="1702310"/>
                </a:lnTo>
                <a:lnTo>
                  <a:pt x="146938" y="1709801"/>
                </a:lnTo>
                <a:lnTo>
                  <a:pt x="3139185" y="1709801"/>
                </a:lnTo>
                <a:lnTo>
                  <a:pt x="3185630" y="1702310"/>
                </a:lnTo>
                <a:lnTo>
                  <a:pt x="3225966" y="1681450"/>
                </a:lnTo>
                <a:lnTo>
                  <a:pt x="3257774" y="1649642"/>
                </a:lnTo>
                <a:lnTo>
                  <a:pt x="3278634" y="1609306"/>
                </a:lnTo>
                <a:lnTo>
                  <a:pt x="3286125" y="1562862"/>
                </a:lnTo>
                <a:lnTo>
                  <a:pt x="3286125" y="146938"/>
                </a:lnTo>
                <a:lnTo>
                  <a:pt x="3278634" y="100494"/>
                </a:lnTo>
                <a:lnTo>
                  <a:pt x="3257774" y="60158"/>
                </a:lnTo>
                <a:lnTo>
                  <a:pt x="3225966" y="28350"/>
                </a:lnTo>
                <a:lnTo>
                  <a:pt x="3185630" y="7490"/>
                </a:lnTo>
                <a:lnTo>
                  <a:pt x="313918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3500" y="2785998"/>
            <a:ext cx="3286125" cy="1709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29276" y="2771775"/>
            <a:ext cx="3315335" cy="1738630"/>
          </a:xfrm>
          <a:custGeom>
            <a:avLst/>
            <a:gdLst/>
            <a:ahLst/>
            <a:cxnLst/>
            <a:rect l="l" t="t" r="r" b="b"/>
            <a:pathLst>
              <a:path w="3315334" h="1738629">
                <a:moveTo>
                  <a:pt x="160654" y="0"/>
                </a:moveTo>
                <a:lnTo>
                  <a:pt x="3154299" y="0"/>
                </a:lnTo>
                <a:lnTo>
                  <a:pt x="3186176" y="3428"/>
                </a:lnTo>
                <a:lnTo>
                  <a:pt x="3243706" y="27432"/>
                </a:lnTo>
                <a:lnTo>
                  <a:pt x="3287649" y="71374"/>
                </a:lnTo>
                <a:lnTo>
                  <a:pt x="3311652" y="128904"/>
                </a:lnTo>
                <a:lnTo>
                  <a:pt x="3315080" y="160782"/>
                </a:lnTo>
                <a:lnTo>
                  <a:pt x="3315080" y="1577975"/>
                </a:lnTo>
                <a:lnTo>
                  <a:pt x="3302507" y="1639824"/>
                </a:lnTo>
                <a:lnTo>
                  <a:pt x="3267582" y="1691386"/>
                </a:lnTo>
                <a:lnTo>
                  <a:pt x="3216275" y="1725676"/>
                </a:lnTo>
                <a:lnTo>
                  <a:pt x="3154172" y="1738249"/>
                </a:lnTo>
                <a:lnTo>
                  <a:pt x="160782" y="1738249"/>
                </a:lnTo>
                <a:lnTo>
                  <a:pt x="98678" y="1725676"/>
                </a:lnTo>
                <a:lnTo>
                  <a:pt x="47371" y="1691386"/>
                </a:lnTo>
                <a:lnTo>
                  <a:pt x="12446" y="1639824"/>
                </a:lnTo>
                <a:lnTo>
                  <a:pt x="0" y="1577975"/>
                </a:lnTo>
                <a:lnTo>
                  <a:pt x="0" y="160782"/>
                </a:lnTo>
                <a:lnTo>
                  <a:pt x="12446" y="98805"/>
                </a:lnTo>
                <a:lnTo>
                  <a:pt x="47371" y="47371"/>
                </a:lnTo>
                <a:lnTo>
                  <a:pt x="98806" y="12573"/>
                </a:lnTo>
                <a:lnTo>
                  <a:pt x="160654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211" y="1523"/>
            <a:ext cx="668883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2676" y="672083"/>
            <a:ext cx="293979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7825" y="146430"/>
            <a:ext cx="5847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Andrews keys to</a:t>
            </a:r>
            <a:r>
              <a:rPr sz="4400" spc="-105" dirty="0"/>
              <a:t> </a:t>
            </a:r>
            <a:r>
              <a:rPr sz="4400" dirty="0"/>
              <a:t>normal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569916"/>
            <a:ext cx="5153025" cy="4281941"/>
          </a:xfrm>
          <a:prstGeom prst="rect">
            <a:avLst/>
          </a:prstGeom>
        </p:spPr>
        <p:txBody>
          <a:bodyPr vert="horz" wrap="square" lIns="0" tIns="260350" rIns="0" bIns="0" rtlCol="0">
            <a:spAutoFit/>
          </a:bodyPr>
          <a:lstStyle/>
          <a:p>
            <a:pPr marL="2932430">
              <a:lnSpc>
                <a:spcPct val="100000"/>
              </a:lnSpc>
              <a:spcBef>
                <a:spcPts val="2050"/>
              </a:spcBef>
            </a:pP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occlu</a:t>
            </a:r>
            <a:r>
              <a:rPr sz="4400" b="1" spc="0" dirty="0">
                <a:solidFill>
                  <a:srgbClr val="A16C17"/>
                </a:solidFill>
                <a:latin typeface="Times New Roman"/>
                <a:cs typeface="Times New Roman"/>
              </a:rPr>
              <a:t>s</a:t>
            </a:r>
            <a:r>
              <a:rPr sz="4400" b="1" dirty="0">
                <a:solidFill>
                  <a:srgbClr val="A16C17"/>
                </a:solidFill>
                <a:latin typeface="Times New Roman"/>
                <a:cs typeface="Times New Roman"/>
              </a:rPr>
              <a:t>ion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00" b="1" dirty="0">
                <a:latin typeface="Times New Roman"/>
                <a:cs typeface="Times New Roman"/>
              </a:rPr>
              <a:t>Key </a:t>
            </a:r>
            <a:r>
              <a:rPr sz="2400" b="1" spc="-5" dirty="0">
                <a:latin typeface="Times New Roman"/>
                <a:cs typeface="Times New Roman"/>
              </a:rPr>
              <a:t>VI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b="1" spc="-5" dirty="0">
                <a:latin typeface="Times New Roman"/>
                <a:cs typeface="Times New Roman"/>
              </a:rPr>
              <a:t>Occlusal plane </a:t>
            </a:r>
            <a:r>
              <a:rPr sz="2400" b="1" dirty="0">
                <a:latin typeface="Times New Roman"/>
                <a:cs typeface="Times New Roman"/>
              </a:rPr>
              <a:t>or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curve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spee</a:t>
            </a:r>
            <a:endParaRPr sz="2400">
              <a:latin typeface="Times New Roman"/>
              <a:cs typeface="Times New Roman"/>
            </a:endParaRPr>
          </a:p>
          <a:p>
            <a:pPr marL="355600" marR="64389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The curve of Spee should have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  </a:t>
            </a:r>
            <a:r>
              <a:rPr sz="2400" spc="-5" dirty="0">
                <a:latin typeface="Times New Roman"/>
                <a:cs typeface="Times New Roman"/>
              </a:rPr>
              <a:t>more </a:t>
            </a:r>
            <a:r>
              <a:rPr sz="2400" dirty="0">
                <a:latin typeface="Times New Roman"/>
                <a:cs typeface="Times New Roman"/>
              </a:rPr>
              <a:t>than a </a:t>
            </a:r>
            <a:r>
              <a:rPr sz="2400" spc="-5" dirty="0">
                <a:latin typeface="Times New Roman"/>
                <a:cs typeface="Times New Roman"/>
              </a:rPr>
              <a:t>slight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arch.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"/>
            </a:pPr>
            <a:endParaRPr sz="3500">
              <a:latin typeface="Times New Roman"/>
              <a:cs typeface="Times New Roman"/>
            </a:endParaRPr>
          </a:p>
          <a:p>
            <a:pPr marL="355600" marR="1096010" indent="-34290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58333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Intercuspation of teeth is </a:t>
            </a:r>
            <a:r>
              <a:rPr sz="2400" spc="-5" dirty="0">
                <a:latin typeface="Times New Roman"/>
                <a:cs typeface="Times New Roman"/>
              </a:rPr>
              <a:t>best  when the plane of occlusion is  </a:t>
            </a:r>
            <a:r>
              <a:rPr sz="2400" spc="-5">
                <a:latin typeface="Times New Roman"/>
                <a:cs typeface="Times New Roman"/>
              </a:rPr>
              <a:t>relatively</a:t>
            </a:r>
            <a:r>
              <a:rPr sz="2400" spc="-60">
                <a:latin typeface="Times New Roman"/>
                <a:cs typeface="Times New Roman"/>
              </a:rPr>
              <a:t> </a:t>
            </a:r>
            <a:r>
              <a:rPr sz="2400" spc="-5" smtClean="0">
                <a:latin typeface="Times New Roman"/>
                <a:cs typeface="Times New Roman"/>
              </a:rPr>
              <a:t>fl</a:t>
            </a:r>
            <a:r>
              <a:rPr lang="en-US" sz="2400" spc="-5" dirty="0" smtClean="0">
                <a:latin typeface="Times New Roman"/>
                <a:cs typeface="Times New Roman"/>
              </a:rPr>
              <a:t>at.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6735" y="4776215"/>
            <a:ext cx="4017264" cy="1071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7676" y="1979676"/>
            <a:ext cx="4116324" cy="3965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0" y="2209800"/>
            <a:ext cx="3581400" cy="3352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95900" y="2247900"/>
            <a:ext cx="3657600" cy="3429000"/>
          </a:xfrm>
          <a:custGeom>
            <a:avLst/>
            <a:gdLst/>
            <a:ahLst/>
            <a:cxnLst/>
            <a:rect l="l" t="t" r="r" b="b"/>
            <a:pathLst>
              <a:path w="3657600" h="3429000">
                <a:moveTo>
                  <a:pt x="3061589" y="3429000"/>
                </a:moveTo>
                <a:lnTo>
                  <a:pt x="596011" y="3429000"/>
                </a:lnTo>
                <a:lnTo>
                  <a:pt x="535813" y="3426079"/>
                </a:lnTo>
                <a:lnTo>
                  <a:pt x="476503" y="3416757"/>
                </a:lnTo>
                <a:lnTo>
                  <a:pt x="419226" y="3402329"/>
                </a:lnTo>
                <a:lnTo>
                  <a:pt x="364489" y="3381946"/>
                </a:lnTo>
                <a:lnTo>
                  <a:pt x="312420" y="3356940"/>
                </a:lnTo>
                <a:lnTo>
                  <a:pt x="263271" y="3326891"/>
                </a:lnTo>
                <a:lnTo>
                  <a:pt x="217042" y="3292602"/>
                </a:lnTo>
                <a:lnTo>
                  <a:pt x="174625" y="3253994"/>
                </a:lnTo>
                <a:lnTo>
                  <a:pt x="136144" y="3211576"/>
                </a:lnTo>
                <a:lnTo>
                  <a:pt x="101726" y="3165729"/>
                </a:lnTo>
                <a:lnTo>
                  <a:pt x="72009" y="3116580"/>
                </a:lnTo>
                <a:lnTo>
                  <a:pt x="46989" y="3064510"/>
                </a:lnTo>
                <a:lnTo>
                  <a:pt x="26670" y="3009265"/>
                </a:lnTo>
                <a:lnTo>
                  <a:pt x="12191" y="2952496"/>
                </a:lnTo>
                <a:lnTo>
                  <a:pt x="2921" y="2893187"/>
                </a:lnTo>
                <a:lnTo>
                  <a:pt x="0" y="2832989"/>
                </a:lnTo>
                <a:lnTo>
                  <a:pt x="0" y="596011"/>
                </a:lnTo>
                <a:lnTo>
                  <a:pt x="2921" y="535813"/>
                </a:lnTo>
                <a:lnTo>
                  <a:pt x="12191" y="476503"/>
                </a:lnTo>
                <a:lnTo>
                  <a:pt x="26670" y="419226"/>
                </a:lnTo>
                <a:lnTo>
                  <a:pt x="46989" y="364489"/>
                </a:lnTo>
                <a:lnTo>
                  <a:pt x="72009" y="312420"/>
                </a:lnTo>
                <a:lnTo>
                  <a:pt x="101726" y="263271"/>
                </a:lnTo>
                <a:lnTo>
                  <a:pt x="136016" y="217042"/>
                </a:lnTo>
                <a:lnTo>
                  <a:pt x="174625" y="174625"/>
                </a:lnTo>
                <a:lnTo>
                  <a:pt x="217042" y="136016"/>
                </a:lnTo>
                <a:lnTo>
                  <a:pt x="263271" y="101726"/>
                </a:lnTo>
                <a:lnTo>
                  <a:pt x="312420" y="72009"/>
                </a:lnTo>
                <a:lnTo>
                  <a:pt x="364489" y="46989"/>
                </a:lnTo>
                <a:lnTo>
                  <a:pt x="419226" y="26670"/>
                </a:lnTo>
                <a:lnTo>
                  <a:pt x="476503" y="12191"/>
                </a:lnTo>
                <a:lnTo>
                  <a:pt x="535813" y="2921"/>
                </a:lnTo>
                <a:lnTo>
                  <a:pt x="596011" y="0"/>
                </a:lnTo>
                <a:lnTo>
                  <a:pt x="3061589" y="0"/>
                </a:lnTo>
                <a:lnTo>
                  <a:pt x="3121786" y="2921"/>
                </a:lnTo>
                <a:lnTo>
                  <a:pt x="3181096" y="12191"/>
                </a:lnTo>
                <a:lnTo>
                  <a:pt x="3237865" y="26670"/>
                </a:lnTo>
                <a:lnTo>
                  <a:pt x="3293109" y="46989"/>
                </a:lnTo>
                <a:lnTo>
                  <a:pt x="3345179" y="72009"/>
                </a:lnTo>
                <a:lnTo>
                  <a:pt x="3394329" y="101726"/>
                </a:lnTo>
                <a:lnTo>
                  <a:pt x="3440176" y="136144"/>
                </a:lnTo>
                <a:lnTo>
                  <a:pt x="3482594" y="174625"/>
                </a:lnTo>
                <a:lnTo>
                  <a:pt x="3521202" y="217042"/>
                </a:lnTo>
                <a:lnTo>
                  <a:pt x="3555492" y="263271"/>
                </a:lnTo>
                <a:lnTo>
                  <a:pt x="3585591" y="312420"/>
                </a:lnTo>
                <a:lnTo>
                  <a:pt x="3610609" y="364489"/>
                </a:lnTo>
                <a:lnTo>
                  <a:pt x="3630929" y="419226"/>
                </a:lnTo>
                <a:lnTo>
                  <a:pt x="3645407" y="476503"/>
                </a:lnTo>
                <a:lnTo>
                  <a:pt x="3654679" y="535813"/>
                </a:lnTo>
                <a:lnTo>
                  <a:pt x="3657600" y="596011"/>
                </a:lnTo>
                <a:lnTo>
                  <a:pt x="3657600" y="2832989"/>
                </a:lnTo>
                <a:lnTo>
                  <a:pt x="3654679" y="2893187"/>
                </a:lnTo>
                <a:lnTo>
                  <a:pt x="3645407" y="2952496"/>
                </a:lnTo>
                <a:lnTo>
                  <a:pt x="3630929" y="3009265"/>
                </a:lnTo>
                <a:lnTo>
                  <a:pt x="3610609" y="3064510"/>
                </a:lnTo>
                <a:lnTo>
                  <a:pt x="3585591" y="3116580"/>
                </a:lnTo>
                <a:lnTo>
                  <a:pt x="3555365" y="3165856"/>
                </a:lnTo>
                <a:lnTo>
                  <a:pt x="3521075" y="3211576"/>
                </a:lnTo>
                <a:lnTo>
                  <a:pt x="3482594" y="3253994"/>
                </a:lnTo>
                <a:lnTo>
                  <a:pt x="3440176" y="3292475"/>
                </a:lnTo>
                <a:lnTo>
                  <a:pt x="3394455" y="3326765"/>
                </a:lnTo>
                <a:lnTo>
                  <a:pt x="3345179" y="3356940"/>
                </a:lnTo>
                <a:lnTo>
                  <a:pt x="3293109" y="3381971"/>
                </a:lnTo>
                <a:lnTo>
                  <a:pt x="3237865" y="3402329"/>
                </a:lnTo>
                <a:lnTo>
                  <a:pt x="3181096" y="3416757"/>
                </a:lnTo>
                <a:lnTo>
                  <a:pt x="3121786" y="3426079"/>
                </a:lnTo>
                <a:lnTo>
                  <a:pt x="3061589" y="342900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7" y="166136"/>
            <a:ext cx="8963964" cy="830997"/>
          </a:xfrm>
        </p:spPr>
        <p:txBody>
          <a:bodyPr/>
          <a:lstStyle/>
          <a:p>
            <a:r>
              <a:rPr lang="en-US" dirty="0" smtClean="0"/>
              <a:t>   Take Away Home Message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308872"/>
          </a:xfrm>
        </p:spPr>
        <p:txBody>
          <a:bodyPr>
            <a:normAutofit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The alveolar process at the time of birth is called gum pads.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Lateral </a:t>
            </a:r>
            <a:r>
              <a:rPr lang="en-US" sz="2800" dirty="0" err="1" smtClean="0"/>
              <a:t>sulcus</a:t>
            </a:r>
            <a:r>
              <a:rPr lang="en-US" sz="2800" dirty="0" smtClean="0"/>
              <a:t> is the transverse groove between canine and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molar.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err="1" smtClean="0"/>
              <a:t>Delabarre</a:t>
            </a:r>
            <a:r>
              <a:rPr lang="en-US" sz="2800" dirty="0" smtClean="0"/>
              <a:t> in 1918 was the </a:t>
            </a:r>
            <a:r>
              <a:rPr lang="en-US" sz="2800" dirty="0" err="1" smtClean="0"/>
              <a:t>fisrt</a:t>
            </a:r>
            <a:r>
              <a:rPr lang="en-US" sz="2800" dirty="0" smtClean="0"/>
              <a:t> to describe </a:t>
            </a:r>
            <a:r>
              <a:rPr lang="en-US" sz="2800" dirty="0" err="1" smtClean="0"/>
              <a:t>interdental</a:t>
            </a:r>
            <a:r>
              <a:rPr lang="en-US" sz="2800" dirty="0" smtClean="0"/>
              <a:t> spacing in primary dentition.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Andrew’s 6 keys of occlusion for permanent teeth are molar </a:t>
            </a:r>
            <a:r>
              <a:rPr lang="en-US" sz="2800" dirty="0" err="1" smtClean="0"/>
              <a:t>interarch</a:t>
            </a:r>
            <a:r>
              <a:rPr lang="en-US" sz="2800" dirty="0" smtClean="0"/>
              <a:t> relationship , </a:t>
            </a:r>
            <a:r>
              <a:rPr lang="en-US" sz="2800" dirty="0" err="1" smtClean="0"/>
              <a:t>mesiodistal</a:t>
            </a:r>
            <a:r>
              <a:rPr lang="en-US" sz="2800" dirty="0" smtClean="0"/>
              <a:t> crown </a:t>
            </a:r>
            <a:r>
              <a:rPr lang="en-US" sz="2800" dirty="0" err="1" smtClean="0"/>
              <a:t>angulation,labiolingual</a:t>
            </a:r>
            <a:r>
              <a:rPr lang="en-US" sz="2800" dirty="0" smtClean="0"/>
              <a:t> crown inclination ,tight </a:t>
            </a:r>
            <a:r>
              <a:rPr lang="en-US" sz="2800" dirty="0" err="1" smtClean="0"/>
              <a:t>contacts,curve</a:t>
            </a:r>
            <a:r>
              <a:rPr lang="en-US" sz="2800" dirty="0" smtClean="0"/>
              <a:t> of </a:t>
            </a:r>
            <a:r>
              <a:rPr lang="en-US" sz="2800" dirty="0" err="1" smtClean="0"/>
              <a:t>spee</a:t>
            </a:r>
            <a:r>
              <a:rPr lang="en-US" sz="2800" dirty="0" smtClean="0"/>
              <a:t> and </a:t>
            </a:r>
            <a:r>
              <a:rPr lang="en-US" sz="2800" dirty="0" err="1" smtClean="0"/>
              <a:t>boltons</a:t>
            </a:r>
            <a:r>
              <a:rPr lang="en-US" sz="2800" dirty="0" smtClean="0"/>
              <a:t> discrepancy.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1595" y="79247"/>
            <a:ext cx="4989576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04897" y="301574"/>
            <a:ext cx="3935729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dirty="0"/>
              <a:t>References</a:t>
            </a:r>
            <a:endParaRPr sz="6600"/>
          </a:p>
        </p:txBody>
      </p:sp>
      <p:sp>
        <p:nvSpPr>
          <p:cNvPr id="5" name="object 5"/>
          <p:cNvSpPr/>
          <p:nvPr/>
        </p:nvSpPr>
        <p:spPr>
          <a:xfrm>
            <a:off x="523875" y="1838325"/>
            <a:ext cx="8620125" cy="5019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3444" y="2208377"/>
            <a:ext cx="5800090" cy="36836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8270" indent="-115570">
              <a:lnSpc>
                <a:spcPct val="100000"/>
              </a:lnSpc>
              <a:spcBef>
                <a:spcPts val="5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Handbook of </a:t>
            </a:r>
            <a:r>
              <a:rPr sz="2000" b="1" spc="-5" dirty="0">
                <a:latin typeface="Times New Roman"/>
                <a:cs typeface="Times New Roman"/>
              </a:rPr>
              <a:t>Orthodontics: </a:t>
            </a:r>
            <a:r>
              <a:rPr sz="2000" b="1" dirty="0">
                <a:latin typeface="Times New Roman"/>
                <a:cs typeface="Times New Roman"/>
              </a:rPr>
              <a:t>Robert E.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Moyers.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Orthodontics the art &amp; science: S. I.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Bhalajhi.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Textbook of Orthodontics: M.S.</a:t>
            </a:r>
            <a:r>
              <a:rPr sz="2000" b="1" spc="-1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Rani.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75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Textbook of Pediatric Dentistry: S.G.</a:t>
            </a:r>
            <a:r>
              <a:rPr sz="2000" b="1" spc="-1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Damle.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75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Dental Anatomy, Physiology &amp; Occlusion:</a:t>
            </a:r>
            <a:r>
              <a:rPr sz="2000" b="1" spc="-1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Wheeler.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75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Textbook of Pedodontics: Shoba</a:t>
            </a:r>
            <a:r>
              <a:rPr sz="2000" b="1" spc="-1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Tandon.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Textbook of Orthodontics: Samir </a:t>
            </a:r>
            <a:r>
              <a:rPr sz="2000" b="1" spc="-5" dirty="0">
                <a:latin typeface="Times New Roman"/>
                <a:cs typeface="Times New Roman"/>
              </a:rPr>
              <a:t>E.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Bishara.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Contemporary orthodontics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–</a:t>
            </a:r>
            <a:r>
              <a:rPr sz="2000" b="1" i="1" dirty="0">
                <a:latin typeface="Times New Roman"/>
                <a:cs typeface="Times New Roman"/>
              </a:rPr>
              <a:t>Proffit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Textbook of Pedodontics: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Koch.</a:t>
            </a:r>
            <a:endParaRPr sz="2000">
              <a:latin typeface="Times New Roman"/>
              <a:cs typeface="Times New Roman"/>
            </a:endParaRPr>
          </a:p>
          <a:p>
            <a:pPr marL="128270" indent="-115570">
              <a:lnSpc>
                <a:spcPct val="100000"/>
              </a:lnSpc>
              <a:spcBef>
                <a:spcPts val="480"/>
              </a:spcBef>
              <a:buClr>
                <a:srgbClr val="FF0000"/>
              </a:buClr>
              <a:buSzPct val="60000"/>
              <a:buFont typeface="Arial"/>
              <a:buChar char="•"/>
              <a:tabLst>
                <a:tab pos="128905" algn="l"/>
              </a:tabLst>
            </a:pPr>
            <a:r>
              <a:rPr sz="2000" b="1" dirty="0">
                <a:latin typeface="Times New Roman"/>
                <a:cs typeface="Times New Roman"/>
              </a:rPr>
              <a:t>Orthodontics principles and practice: T. M.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Graber.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3579" y="185928"/>
            <a:ext cx="3456432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5235" y="185928"/>
            <a:ext cx="2665475" cy="133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56175" y="2903347"/>
            <a:ext cx="36010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Distal surface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mandibular  deciduous second molar is  mesial </a:t>
            </a:r>
            <a:r>
              <a:rPr sz="2400" dirty="0">
                <a:latin typeface="Times New Roman"/>
                <a:cs typeface="Times New Roman"/>
              </a:rPr>
              <a:t>to the distal surface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 </a:t>
            </a:r>
            <a:r>
              <a:rPr sz="2400" spc="-5" dirty="0">
                <a:latin typeface="Times New Roman"/>
                <a:cs typeface="Times New Roman"/>
              </a:rPr>
              <a:t>maxillary deciduous second  molar.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7595" y="4864608"/>
            <a:ext cx="5676900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5676" y="1575816"/>
            <a:ext cx="4411980" cy="4605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000" y="1881504"/>
            <a:ext cx="3798824" cy="39937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3900" y="1843404"/>
            <a:ext cx="3875404" cy="4070350"/>
          </a:xfrm>
          <a:custGeom>
            <a:avLst/>
            <a:gdLst/>
            <a:ahLst/>
            <a:cxnLst/>
            <a:rect l="l" t="t" r="r" b="b"/>
            <a:pathLst>
              <a:path w="3875404" h="4070350">
                <a:moveTo>
                  <a:pt x="670560" y="0"/>
                </a:moveTo>
                <a:lnTo>
                  <a:pt x="3204845" y="0"/>
                </a:lnTo>
                <a:lnTo>
                  <a:pt x="3272409" y="3302"/>
                </a:lnTo>
                <a:lnTo>
                  <a:pt x="3339084" y="13462"/>
                </a:lnTo>
                <a:lnTo>
                  <a:pt x="3403346" y="30353"/>
                </a:lnTo>
                <a:lnTo>
                  <a:pt x="3465322" y="52578"/>
                </a:lnTo>
                <a:lnTo>
                  <a:pt x="3523869" y="81280"/>
                </a:lnTo>
                <a:lnTo>
                  <a:pt x="3579367" y="114935"/>
                </a:lnTo>
                <a:lnTo>
                  <a:pt x="3631057" y="153543"/>
                </a:lnTo>
                <a:lnTo>
                  <a:pt x="3678554" y="196977"/>
                </a:lnTo>
                <a:lnTo>
                  <a:pt x="3721989" y="244475"/>
                </a:lnTo>
                <a:lnTo>
                  <a:pt x="3760597" y="296164"/>
                </a:lnTo>
                <a:lnTo>
                  <a:pt x="3794379" y="351282"/>
                </a:lnTo>
                <a:lnTo>
                  <a:pt x="3822573" y="410337"/>
                </a:lnTo>
                <a:lnTo>
                  <a:pt x="3844798" y="472059"/>
                </a:lnTo>
                <a:lnTo>
                  <a:pt x="3861689" y="536067"/>
                </a:lnTo>
                <a:lnTo>
                  <a:pt x="3871722" y="603123"/>
                </a:lnTo>
                <a:lnTo>
                  <a:pt x="3875151" y="670687"/>
                </a:lnTo>
                <a:lnTo>
                  <a:pt x="3875151" y="3399790"/>
                </a:lnTo>
                <a:lnTo>
                  <a:pt x="3871722" y="3467354"/>
                </a:lnTo>
                <a:lnTo>
                  <a:pt x="3861689" y="3534029"/>
                </a:lnTo>
                <a:lnTo>
                  <a:pt x="3844798" y="3598291"/>
                </a:lnTo>
                <a:lnTo>
                  <a:pt x="3822573" y="3660140"/>
                </a:lnTo>
                <a:lnTo>
                  <a:pt x="3794379" y="3718687"/>
                </a:lnTo>
                <a:lnTo>
                  <a:pt x="3760597" y="3774236"/>
                </a:lnTo>
                <a:lnTo>
                  <a:pt x="3721989" y="3826014"/>
                </a:lnTo>
                <a:lnTo>
                  <a:pt x="3678554" y="3873525"/>
                </a:lnTo>
                <a:lnTo>
                  <a:pt x="3631057" y="3916845"/>
                </a:lnTo>
                <a:lnTo>
                  <a:pt x="3579367" y="3955567"/>
                </a:lnTo>
                <a:lnTo>
                  <a:pt x="3523741" y="3989235"/>
                </a:lnTo>
                <a:lnTo>
                  <a:pt x="3465195" y="4017467"/>
                </a:lnTo>
                <a:lnTo>
                  <a:pt x="3403346" y="4039755"/>
                </a:lnTo>
                <a:lnTo>
                  <a:pt x="3339084" y="4056570"/>
                </a:lnTo>
                <a:lnTo>
                  <a:pt x="3272409" y="4066679"/>
                </a:lnTo>
                <a:lnTo>
                  <a:pt x="3204845" y="4070007"/>
                </a:lnTo>
                <a:lnTo>
                  <a:pt x="670560" y="4070007"/>
                </a:lnTo>
                <a:lnTo>
                  <a:pt x="602996" y="4066692"/>
                </a:lnTo>
                <a:lnTo>
                  <a:pt x="536003" y="4056570"/>
                </a:lnTo>
                <a:lnTo>
                  <a:pt x="472059" y="4039743"/>
                </a:lnTo>
                <a:lnTo>
                  <a:pt x="410337" y="4017479"/>
                </a:lnTo>
                <a:lnTo>
                  <a:pt x="351294" y="3989235"/>
                </a:lnTo>
                <a:lnTo>
                  <a:pt x="296113" y="3955529"/>
                </a:lnTo>
                <a:lnTo>
                  <a:pt x="244386" y="3916845"/>
                </a:lnTo>
                <a:lnTo>
                  <a:pt x="196862" y="3873525"/>
                </a:lnTo>
                <a:lnTo>
                  <a:pt x="153555" y="3826014"/>
                </a:lnTo>
                <a:lnTo>
                  <a:pt x="114820" y="3774236"/>
                </a:lnTo>
                <a:lnTo>
                  <a:pt x="81229" y="3718814"/>
                </a:lnTo>
                <a:lnTo>
                  <a:pt x="52578" y="3660267"/>
                </a:lnTo>
                <a:lnTo>
                  <a:pt x="30251" y="3598291"/>
                </a:lnTo>
                <a:lnTo>
                  <a:pt x="13436" y="3534029"/>
                </a:lnTo>
                <a:lnTo>
                  <a:pt x="3314" y="3467354"/>
                </a:lnTo>
                <a:lnTo>
                  <a:pt x="0" y="3399790"/>
                </a:lnTo>
                <a:lnTo>
                  <a:pt x="0" y="670687"/>
                </a:lnTo>
                <a:lnTo>
                  <a:pt x="3314" y="603123"/>
                </a:lnTo>
                <a:lnTo>
                  <a:pt x="13436" y="536067"/>
                </a:lnTo>
                <a:lnTo>
                  <a:pt x="30264" y="472059"/>
                </a:lnTo>
                <a:lnTo>
                  <a:pt x="52552" y="410337"/>
                </a:lnTo>
                <a:lnTo>
                  <a:pt x="81229" y="351282"/>
                </a:lnTo>
                <a:lnTo>
                  <a:pt x="114871" y="296164"/>
                </a:lnTo>
                <a:lnTo>
                  <a:pt x="153555" y="244475"/>
                </a:lnTo>
                <a:lnTo>
                  <a:pt x="196862" y="196977"/>
                </a:lnTo>
                <a:lnTo>
                  <a:pt x="244386" y="153543"/>
                </a:lnTo>
                <a:lnTo>
                  <a:pt x="296113" y="114935"/>
                </a:lnTo>
                <a:lnTo>
                  <a:pt x="351193" y="81280"/>
                </a:lnTo>
                <a:lnTo>
                  <a:pt x="410222" y="52578"/>
                </a:lnTo>
                <a:lnTo>
                  <a:pt x="472059" y="30353"/>
                </a:lnTo>
                <a:lnTo>
                  <a:pt x="536003" y="13462"/>
                </a:lnTo>
                <a:lnTo>
                  <a:pt x="602996" y="3302"/>
                </a:lnTo>
                <a:lnTo>
                  <a:pt x="670560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12264" y="79247"/>
            <a:ext cx="4969764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03775" y="3131947"/>
            <a:ext cx="383476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Distal surface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mandibular  second </a:t>
            </a:r>
            <a:r>
              <a:rPr sz="2400" dirty="0">
                <a:latin typeface="Times New Roman"/>
                <a:cs typeface="Times New Roman"/>
              </a:rPr>
              <a:t>deciduous </a:t>
            </a:r>
            <a:r>
              <a:rPr sz="2400" spc="-5" dirty="0">
                <a:latin typeface="Times New Roman"/>
                <a:cs typeface="Times New Roman"/>
              </a:rPr>
              <a:t>molar is  more distal </a:t>
            </a:r>
            <a:r>
              <a:rPr sz="2400" dirty="0">
                <a:latin typeface="Times New Roman"/>
                <a:cs typeface="Times New Roman"/>
              </a:rPr>
              <a:t>to the </a:t>
            </a:r>
            <a:r>
              <a:rPr sz="2400" spc="-5" dirty="0">
                <a:latin typeface="Times New Roman"/>
                <a:cs typeface="Times New Roman"/>
              </a:rPr>
              <a:t>distal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surface  </a:t>
            </a:r>
            <a:r>
              <a:rPr sz="2400" dirty="0">
                <a:latin typeface="Times New Roman"/>
                <a:cs typeface="Times New Roman"/>
              </a:rPr>
              <a:t>of the </a:t>
            </a:r>
            <a:r>
              <a:rPr sz="2400" spc="-5" dirty="0">
                <a:latin typeface="Times New Roman"/>
                <a:cs typeface="Times New Roman"/>
              </a:rPr>
              <a:t>maxillary second  </a:t>
            </a:r>
            <a:r>
              <a:rPr sz="2400" dirty="0">
                <a:latin typeface="Times New Roman"/>
                <a:cs typeface="Times New Roman"/>
              </a:rPr>
              <a:t>deciduous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248" y="4629911"/>
            <a:ext cx="5661660" cy="114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947" y="1598675"/>
            <a:ext cx="4503420" cy="427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1611" y="1905000"/>
            <a:ext cx="3892067" cy="3657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3511" y="1866900"/>
            <a:ext cx="3968750" cy="3733800"/>
          </a:xfrm>
          <a:custGeom>
            <a:avLst/>
            <a:gdLst/>
            <a:ahLst/>
            <a:cxnLst/>
            <a:rect l="l" t="t" r="r" b="b"/>
            <a:pathLst>
              <a:path w="3968750" h="3733800">
                <a:moveTo>
                  <a:pt x="646722" y="0"/>
                </a:moveTo>
                <a:lnTo>
                  <a:pt x="648093" y="0"/>
                </a:lnTo>
                <a:lnTo>
                  <a:pt x="3321583" y="0"/>
                </a:lnTo>
                <a:lnTo>
                  <a:pt x="3386734" y="3301"/>
                </a:lnTo>
                <a:lnTo>
                  <a:pt x="3451250" y="13080"/>
                </a:lnTo>
                <a:lnTo>
                  <a:pt x="3513353" y="29083"/>
                </a:lnTo>
                <a:lnTo>
                  <a:pt x="3572789" y="50926"/>
                </a:lnTo>
                <a:lnTo>
                  <a:pt x="3629304" y="77977"/>
                </a:lnTo>
                <a:lnTo>
                  <a:pt x="3683025" y="110489"/>
                </a:lnTo>
                <a:lnTo>
                  <a:pt x="3732682" y="148082"/>
                </a:lnTo>
                <a:lnTo>
                  <a:pt x="3778656" y="189737"/>
                </a:lnTo>
                <a:lnTo>
                  <a:pt x="3820312" y="235585"/>
                </a:lnTo>
                <a:lnTo>
                  <a:pt x="3857904" y="285369"/>
                </a:lnTo>
                <a:lnTo>
                  <a:pt x="3890416" y="339089"/>
                </a:lnTo>
                <a:lnTo>
                  <a:pt x="3917340" y="395477"/>
                </a:lnTo>
                <a:lnTo>
                  <a:pt x="3939311" y="454913"/>
                </a:lnTo>
                <a:lnTo>
                  <a:pt x="3955313" y="517398"/>
                </a:lnTo>
                <a:lnTo>
                  <a:pt x="3964965" y="581533"/>
                </a:lnTo>
                <a:lnTo>
                  <a:pt x="3968394" y="646684"/>
                </a:lnTo>
                <a:lnTo>
                  <a:pt x="3968394" y="648080"/>
                </a:lnTo>
                <a:lnTo>
                  <a:pt x="3968394" y="3087116"/>
                </a:lnTo>
                <a:lnTo>
                  <a:pt x="3965092" y="3152267"/>
                </a:lnTo>
                <a:lnTo>
                  <a:pt x="3955313" y="3216783"/>
                </a:lnTo>
                <a:lnTo>
                  <a:pt x="3939311" y="3278886"/>
                </a:lnTo>
                <a:lnTo>
                  <a:pt x="3917340" y="3338322"/>
                </a:lnTo>
                <a:lnTo>
                  <a:pt x="3890416" y="3394710"/>
                </a:lnTo>
                <a:lnTo>
                  <a:pt x="3857904" y="3448430"/>
                </a:lnTo>
                <a:lnTo>
                  <a:pt x="3820312" y="3498215"/>
                </a:lnTo>
                <a:lnTo>
                  <a:pt x="3778656" y="3544062"/>
                </a:lnTo>
                <a:lnTo>
                  <a:pt x="3732682" y="3585718"/>
                </a:lnTo>
                <a:lnTo>
                  <a:pt x="3683025" y="3623310"/>
                </a:lnTo>
                <a:lnTo>
                  <a:pt x="3629304" y="3655822"/>
                </a:lnTo>
                <a:lnTo>
                  <a:pt x="3572789" y="3682873"/>
                </a:lnTo>
                <a:lnTo>
                  <a:pt x="3513353" y="3704716"/>
                </a:lnTo>
                <a:lnTo>
                  <a:pt x="3451250" y="3720719"/>
                </a:lnTo>
                <a:lnTo>
                  <a:pt x="3386734" y="3730485"/>
                </a:lnTo>
                <a:lnTo>
                  <a:pt x="3321583" y="3733800"/>
                </a:lnTo>
                <a:lnTo>
                  <a:pt x="646722" y="3733800"/>
                </a:lnTo>
                <a:lnTo>
                  <a:pt x="581558" y="3730472"/>
                </a:lnTo>
                <a:lnTo>
                  <a:pt x="517448" y="3720719"/>
                </a:lnTo>
                <a:lnTo>
                  <a:pt x="454964" y="3704716"/>
                </a:lnTo>
                <a:lnTo>
                  <a:pt x="395528" y="3682873"/>
                </a:lnTo>
                <a:lnTo>
                  <a:pt x="339051" y="3655822"/>
                </a:lnTo>
                <a:lnTo>
                  <a:pt x="285381" y="3623310"/>
                </a:lnTo>
                <a:lnTo>
                  <a:pt x="235623" y="3585718"/>
                </a:lnTo>
                <a:lnTo>
                  <a:pt x="189712" y="3544062"/>
                </a:lnTo>
                <a:lnTo>
                  <a:pt x="148031" y="3498215"/>
                </a:lnTo>
                <a:lnTo>
                  <a:pt x="110502" y="3448430"/>
                </a:lnTo>
                <a:lnTo>
                  <a:pt x="77952" y="3394710"/>
                </a:lnTo>
                <a:lnTo>
                  <a:pt x="50977" y="3338322"/>
                </a:lnTo>
                <a:lnTo>
                  <a:pt x="29070" y="3278886"/>
                </a:lnTo>
                <a:lnTo>
                  <a:pt x="13017" y="3216783"/>
                </a:lnTo>
                <a:lnTo>
                  <a:pt x="3314" y="3152267"/>
                </a:lnTo>
                <a:lnTo>
                  <a:pt x="0" y="3087116"/>
                </a:lnTo>
                <a:lnTo>
                  <a:pt x="0" y="646684"/>
                </a:lnTo>
                <a:lnTo>
                  <a:pt x="3314" y="581533"/>
                </a:lnTo>
                <a:lnTo>
                  <a:pt x="13017" y="517398"/>
                </a:lnTo>
                <a:lnTo>
                  <a:pt x="29057" y="454913"/>
                </a:lnTo>
                <a:lnTo>
                  <a:pt x="50977" y="395477"/>
                </a:lnTo>
                <a:lnTo>
                  <a:pt x="77952" y="339089"/>
                </a:lnTo>
                <a:lnTo>
                  <a:pt x="110502" y="285369"/>
                </a:lnTo>
                <a:lnTo>
                  <a:pt x="148031" y="235585"/>
                </a:lnTo>
                <a:lnTo>
                  <a:pt x="189712" y="189737"/>
                </a:lnTo>
                <a:lnTo>
                  <a:pt x="235623" y="148082"/>
                </a:lnTo>
                <a:lnTo>
                  <a:pt x="285381" y="110489"/>
                </a:lnTo>
                <a:lnTo>
                  <a:pt x="339051" y="77977"/>
                </a:lnTo>
                <a:lnTo>
                  <a:pt x="395528" y="50926"/>
                </a:lnTo>
                <a:lnTo>
                  <a:pt x="454964" y="29083"/>
                </a:lnTo>
                <a:lnTo>
                  <a:pt x="517448" y="13080"/>
                </a:lnTo>
                <a:lnTo>
                  <a:pt x="581558" y="3301"/>
                </a:lnTo>
                <a:lnTo>
                  <a:pt x="646722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2995" y="57911"/>
            <a:ext cx="5439156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340" y="1773682"/>
            <a:ext cx="484568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FF0000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latin typeface="Times New Roman"/>
                <a:cs typeface="Times New Roman"/>
              </a:rPr>
              <a:t>Relationship of maxillary &amp;  mandibular deciduous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caninnes  is one of the </a:t>
            </a:r>
            <a:r>
              <a:rPr sz="2800" spc="-10" dirty="0">
                <a:latin typeface="Times New Roman"/>
                <a:cs typeface="Times New Roman"/>
              </a:rPr>
              <a:t>most </a:t>
            </a:r>
            <a:r>
              <a:rPr sz="2800" spc="-5" dirty="0">
                <a:latin typeface="Times New Roman"/>
                <a:cs typeface="Times New Roman"/>
              </a:rPr>
              <a:t>stable in  primary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dentition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992651"/>
            <a:ext cx="4569460" cy="209159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latin typeface="Times New Roman"/>
                <a:cs typeface="Times New Roman"/>
              </a:rPr>
              <a:t>Classified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as: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SzPct val="58928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spc="-5">
                <a:latin typeface="Times New Roman"/>
                <a:cs typeface="Times New Roman"/>
              </a:rPr>
              <a:t>Class</a:t>
            </a:r>
            <a:r>
              <a:rPr sz="2800" spc="-114">
                <a:latin typeface="Times New Roman"/>
                <a:cs typeface="Times New Roman"/>
              </a:rPr>
              <a:t> </a:t>
            </a:r>
            <a:r>
              <a:rPr sz="2800" spc="-5">
                <a:latin typeface="Times New Roman"/>
                <a:cs typeface="Times New Roman"/>
              </a:rPr>
              <a:t>1</a:t>
            </a:r>
            <a:r>
              <a:rPr lang="en-US" sz="2800" spc="-5" dirty="0">
                <a:latin typeface="Times New Roman"/>
                <a:cs typeface="Times New Roman"/>
              </a:rPr>
              <a:t>  -  in </a:t>
            </a:r>
            <a:r>
              <a:rPr lang="en-US" sz="2800" spc="-5" dirty="0" err="1">
                <a:latin typeface="Times New Roman"/>
                <a:cs typeface="Times New Roman"/>
              </a:rPr>
              <a:t>embressure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58928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spc="-5">
                <a:latin typeface="Times New Roman"/>
                <a:cs typeface="Times New Roman"/>
              </a:rPr>
              <a:t>Class</a:t>
            </a:r>
            <a:r>
              <a:rPr sz="2800" spc="-114">
                <a:latin typeface="Times New Roman"/>
                <a:cs typeface="Times New Roman"/>
              </a:rPr>
              <a:t> </a:t>
            </a:r>
            <a:r>
              <a:rPr sz="2800" spc="-5">
                <a:latin typeface="Times New Roman"/>
                <a:cs typeface="Times New Roman"/>
              </a:rPr>
              <a:t>2</a:t>
            </a:r>
            <a:r>
              <a:rPr lang="en-US" sz="2800" spc="-5" dirty="0">
                <a:latin typeface="Times New Roman"/>
                <a:cs typeface="Times New Roman"/>
              </a:rPr>
              <a:t> – distal to </a:t>
            </a:r>
            <a:r>
              <a:rPr lang="en-US" sz="2800" spc="-5" dirty="0" err="1">
                <a:latin typeface="Times New Roman"/>
                <a:cs typeface="Times New Roman"/>
              </a:rPr>
              <a:t>embressure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58928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lang="en-US" sz="2800" spc="-5" dirty="0">
                <a:latin typeface="Times New Roman"/>
                <a:cs typeface="Times New Roman"/>
              </a:rPr>
              <a:t>Class 3 – any other relation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62600" y="2133600"/>
            <a:ext cx="3352800" cy="1590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8248" y="2119248"/>
            <a:ext cx="3381375" cy="1619250"/>
          </a:xfrm>
          <a:custGeom>
            <a:avLst/>
            <a:gdLst/>
            <a:ahLst/>
            <a:cxnLst/>
            <a:rect l="l" t="t" r="r" b="b"/>
            <a:pathLst>
              <a:path w="3381375" h="1619250">
                <a:moveTo>
                  <a:pt x="0" y="1619250"/>
                </a:moveTo>
                <a:lnTo>
                  <a:pt x="3381375" y="1619250"/>
                </a:lnTo>
                <a:lnTo>
                  <a:pt x="3381375" y="0"/>
                </a:lnTo>
                <a:lnTo>
                  <a:pt x="0" y="0"/>
                </a:lnTo>
                <a:lnTo>
                  <a:pt x="0" y="16192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2600" y="4419600"/>
            <a:ext cx="337185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43550" y="4400550"/>
            <a:ext cx="3409950" cy="1485900"/>
          </a:xfrm>
          <a:custGeom>
            <a:avLst/>
            <a:gdLst/>
            <a:ahLst/>
            <a:cxnLst/>
            <a:rect l="l" t="t" r="r" b="b"/>
            <a:pathLst>
              <a:path w="3409950" h="1485900">
                <a:moveTo>
                  <a:pt x="0" y="1485900"/>
                </a:moveTo>
                <a:lnTo>
                  <a:pt x="3409950" y="1485900"/>
                </a:lnTo>
                <a:lnTo>
                  <a:pt x="3409950" y="0"/>
                </a:lnTo>
                <a:lnTo>
                  <a:pt x="0" y="0"/>
                </a:lnTo>
                <a:lnTo>
                  <a:pt x="0" y="1485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78193" y="3909440"/>
            <a:ext cx="915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Class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3705" y="5967171"/>
            <a:ext cx="913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Class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6408"/>
            <a:ext cx="9144000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5544" y="1339596"/>
            <a:ext cx="3776472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58511" y="1339596"/>
            <a:ext cx="755903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25211" y="1339596"/>
            <a:ext cx="2368295" cy="740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26184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395"/>
              </a:spcBef>
            </a:pPr>
            <a:r>
              <a:rPr spc="-5" dirty="0"/>
              <a:t>(Around </a:t>
            </a:r>
            <a:r>
              <a:rPr dirty="0"/>
              <a:t>6 years- 12</a:t>
            </a:r>
            <a:r>
              <a:rPr spc="-25" dirty="0"/>
              <a:t> </a:t>
            </a:r>
            <a:r>
              <a:rPr dirty="0"/>
              <a:t>years)</a:t>
            </a:r>
          </a:p>
          <a:p>
            <a:pPr algn="ctr">
              <a:lnSpc>
                <a:spcPct val="100000"/>
              </a:lnSpc>
              <a:spcBef>
                <a:spcPts val="1160"/>
              </a:spcBef>
            </a:pPr>
            <a:r>
              <a:rPr sz="3200" b="0" dirty="0">
                <a:solidFill>
                  <a:srgbClr val="C00000"/>
                </a:solidFill>
                <a:latin typeface="Times New Roman"/>
                <a:cs typeface="Times New Roman"/>
              </a:rPr>
              <a:t>The mixed dentition period can be divided </a:t>
            </a:r>
            <a:r>
              <a:rPr sz="3200" b="0">
                <a:solidFill>
                  <a:srgbClr val="C00000"/>
                </a:solidFill>
                <a:latin typeface="Times New Roman"/>
                <a:cs typeface="Times New Roman"/>
              </a:rPr>
              <a:t>into</a:t>
            </a:r>
            <a:r>
              <a:rPr sz="3200" b="0" spc="-15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b="0" smtClean="0">
                <a:solidFill>
                  <a:srgbClr val="C00000"/>
                </a:solidFill>
                <a:latin typeface="Times New Roman"/>
                <a:cs typeface="Times New Roman"/>
              </a:rPr>
              <a:t>three</a:t>
            </a:r>
            <a:r>
              <a:rPr lang="en-US" b="0" smtClean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  <a:r>
              <a:rPr sz="3200" b="0" smtClean="0">
                <a:solidFill>
                  <a:srgbClr val="C00000"/>
                </a:solidFill>
                <a:latin typeface="Times New Roman"/>
                <a:cs typeface="Times New Roman"/>
              </a:rPr>
              <a:t>phases</a:t>
            </a:r>
            <a:r>
              <a:rPr sz="3200" b="0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 marL="2472690" indent="-283845">
              <a:lnSpc>
                <a:spcPct val="100000"/>
              </a:lnSpc>
              <a:spcBef>
                <a:spcPts val="2690"/>
              </a:spcBef>
              <a:buSzPct val="75000"/>
              <a:buFont typeface="Courier New"/>
              <a:buChar char="o"/>
              <a:tabLst>
                <a:tab pos="2473325" algn="l"/>
              </a:tabLst>
            </a:pP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First transitional</a:t>
            </a:r>
            <a:r>
              <a:rPr sz="3200" b="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period.</a:t>
            </a:r>
            <a:endParaRPr sz="3200">
              <a:latin typeface="Times New Roman"/>
              <a:cs typeface="Times New Roman"/>
            </a:endParaRPr>
          </a:p>
          <a:p>
            <a:pPr marL="2444750" indent="-283210">
              <a:lnSpc>
                <a:spcPct val="100000"/>
              </a:lnSpc>
              <a:spcBef>
                <a:spcPts val="2685"/>
              </a:spcBef>
              <a:buSzPct val="75000"/>
              <a:buFont typeface="Courier New"/>
              <a:buChar char="o"/>
              <a:tabLst>
                <a:tab pos="2445385" algn="l"/>
              </a:tabLst>
            </a:pP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Inter-transitional</a:t>
            </a:r>
            <a:r>
              <a:rPr sz="3200" b="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period.</a:t>
            </a:r>
            <a:endParaRPr sz="3200">
              <a:latin typeface="Times New Roman"/>
              <a:cs typeface="Times New Roman"/>
            </a:endParaRPr>
          </a:p>
          <a:p>
            <a:pPr marL="1963420">
              <a:lnSpc>
                <a:spcPct val="100000"/>
              </a:lnSpc>
              <a:spcBef>
                <a:spcPts val="2685"/>
              </a:spcBef>
            </a:pPr>
            <a:r>
              <a:rPr sz="2400" b="0" dirty="0">
                <a:solidFill>
                  <a:srgbClr val="000000"/>
                </a:solidFill>
                <a:latin typeface="Courier New"/>
                <a:cs typeface="Courier New"/>
              </a:rPr>
              <a:t>o</a:t>
            </a:r>
            <a:r>
              <a:rPr sz="2400" b="0" spc="-735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Second transitional period.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" y="149352"/>
            <a:ext cx="9102852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3647" y="4712208"/>
            <a:ext cx="6307835" cy="1211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0676" y="1446275"/>
            <a:ext cx="5070348" cy="4575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0" y="1752600"/>
            <a:ext cx="4457700" cy="396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28900" y="1714500"/>
            <a:ext cx="4533900" cy="4038600"/>
          </a:xfrm>
          <a:custGeom>
            <a:avLst/>
            <a:gdLst/>
            <a:ahLst/>
            <a:cxnLst/>
            <a:rect l="l" t="t" r="r" b="b"/>
            <a:pathLst>
              <a:path w="4533900" h="4038600">
                <a:moveTo>
                  <a:pt x="697864" y="0"/>
                </a:moveTo>
                <a:lnTo>
                  <a:pt x="3836416" y="0"/>
                </a:lnTo>
                <a:lnTo>
                  <a:pt x="3906774" y="3683"/>
                </a:lnTo>
                <a:lnTo>
                  <a:pt x="3975989" y="14224"/>
                </a:lnTo>
                <a:lnTo>
                  <a:pt x="4043172" y="31369"/>
                </a:lnTo>
                <a:lnTo>
                  <a:pt x="4107433" y="54990"/>
                </a:lnTo>
                <a:lnTo>
                  <a:pt x="4168267" y="84327"/>
                </a:lnTo>
                <a:lnTo>
                  <a:pt x="4225798" y="119252"/>
                </a:lnTo>
                <a:lnTo>
                  <a:pt x="4279519" y="159385"/>
                </a:lnTo>
                <a:lnTo>
                  <a:pt x="4329557" y="204342"/>
                </a:lnTo>
                <a:lnTo>
                  <a:pt x="4374388" y="254380"/>
                </a:lnTo>
                <a:lnTo>
                  <a:pt x="4414647" y="308101"/>
                </a:lnTo>
                <a:lnTo>
                  <a:pt x="4449572" y="365633"/>
                </a:lnTo>
                <a:lnTo>
                  <a:pt x="4478908" y="426847"/>
                </a:lnTo>
                <a:lnTo>
                  <a:pt x="4502404" y="491109"/>
                </a:lnTo>
                <a:lnTo>
                  <a:pt x="4519676" y="557911"/>
                </a:lnTo>
                <a:lnTo>
                  <a:pt x="4530217" y="627634"/>
                </a:lnTo>
                <a:lnTo>
                  <a:pt x="4533900" y="697864"/>
                </a:lnTo>
                <a:lnTo>
                  <a:pt x="4533900" y="3341116"/>
                </a:lnTo>
                <a:lnTo>
                  <a:pt x="4530217" y="3411474"/>
                </a:lnTo>
                <a:lnTo>
                  <a:pt x="4519676" y="3480689"/>
                </a:lnTo>
                <a:lnTo>
                  <a:pt x="4502531" y="3547872"/>
                </a:lnTo>
                <a:lnTo>
                  <a:pt x="4478908" y="3612134"/>
                </a:lnTo>
                <a:lnTo>
                  <a:pt x="4449572" y="3672966"/>
                </a:lnTo>
                <a:lnTo>
                  <a:pt x="4414647" y="3730498"/>
                </a:lnTo>
                <a:lnTo>
                  <a:pt x="4374388" y="3784219"/>
                </a:lnTo>
                <a:lnTo>
                  <a:pt x="4329557" y="3834256"/>
                </a:lnTo>
                <a:lnTo>
                  <a:pt x="4279519" y="3879151"/>
                </a:lnTo>
                <a:lnTo>
                  <a:pt x="4225798" y="3919397"/>
                </a:lnTo>
                <a:lnTo>
                  <a:pt x="4168267" y="3954246"/>
                </a:lnTo>
                <a:lnTo>
                  <a:pt x="4107433" y="3983634"/>
                </a:lnTo>
                <a:lnTo>
                  <a:pt x="4043172" y="4007167"/>
                </a:lnTo>
                <a:lnTo>
                  <a:pt x="3975989" y="4024388"/>
                </a:lnTo>
                <a:lnTo>
                  <a:pt x="3906774" y="4034878"/>
                </a:lnTo>
                <a:lnTo>
                  <a:pt x="3836416" y="4038600"/>
                </a:lnTo>
                <a:lnTo>
                  <a:pt x="697864" y="4038600"/>
                </a:lnTo>
                <a:lnTo>
                  <a:pt x="627634" y="4034878"/>
                </a:lnTo>
                <a:lnTo>
                  <a:pt x="557911" y="4024388"/>
                </a:lnTo>
                <a:lnTo>
                  <a:pt x="491108" y="4007154"/>
                </a:lnTo>
                <a:lnTo>
                  <a:pt x="426847" y="3983659"/>
                </a:lnTo>
                <a:lnTo>
                  <a:pt x="365632" y="3954272"/>
                </a:lnTo>
                <a:lnTo>
                  <a:pt x="308101" y="3919397"/>
                </a:lnTo>
                <a:lnTo>
                  <a:pt x="254381" y="3879151"/>
                </a:lnTo>
                <a:lnTo>
                  <a:pt x="204343" y="3834256"/>
                </a:lnTo>
                <a:lnTo>
                  <a:pt x="159512" y="3784219"/>
                </a:lnTo>
                <a:lnTo>
                  <a:pt x="119252" y="3730498"/>
                </a:lnTo>
                <a:lnTo>
                  <a:pt x="84327" y="3672966"/>
                </a:lnTo>
                <a:lnTo>
                  <a:pt x="54991" y="3612134"/>
                </a:lnTo>
                <a:lnTo>
                  <a:pt x="31368" y="3547872"/>
                </a:lnTo>
                <a:lnTo>
                  <a:pt x="14224" y="3480689"/>
                </a:lnTo>
                <a:lnTo>
                  <a:pt x="3682" y="3411474"/>
                </a:lnTo>
                <a:lnTo>
                  <a:pt x="0" y="3341116"/>
                </a:lnTo>
                <a:lnTo>
                  <a:pt x="0" y="697864"/>
                </a:lnTo>
                <a:lnTo>
                  <a:pt x="3682" y="627634"/>
                </a:lnTo>
                <a:lnTo>
                  <a:pt x="14224" y="557911"/>
                </a:lnTo>
                <a:lnTo>
                  <a:pt x="31495" y="491109"/>
                </a:lnTo>
                <a:lnTo>
                  <a:pt x="54991" y="426847"/>
                </a:lnTo>
                <a:lnTo>
                  <a:pt x="84327" y="365633"/>
                </a:lnTo>
                <a:lnTo>
                  <a:pt x="119252" y="308101"/>
                </a:lnTo>
                <a:lnTo>
                  <a:pt x="159512" y="254380"/>
                </a:lnTo>
                <a:lnTo>
                  <a:pt x="204343" y="204342"/>
                </a:lnTo>
                <a:lnTo>
                  <a:pt x="254381" y="159385"/>
                </a:lnTo>
                <a:lnTo>
                  <a:pt x="308101" y="119252"/>
                </a:lnTo>
                <a:lnTo>
                  <a:pt x="365632" y="84327"/>
                </a:lnTo>
                <a:lnTo>
                  <a:pt x="426847" y="54990"/>
                </a:lnTo>
                <a:lnTo>
                  <a:pt x="491108" y="31496"/>
                </a:lnTo>
                <a:lnTo>
                  <a:pt x="557911" y="14224"/>
                </a:lnTo>
                <a:lnTo>
                  <a:pt x="627634" y="3683"/>
                </a:lnTo>
                <a:lnTo>
                  <a:pt x="697864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79831"/>
            <a:ext cx="9144000" cy="1213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6435" y="1094232"/>
            <a:ext cx="3736848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552700"/>
            <a:ext cx="9144000" cy="4305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89404" y="185928"/>
            <a:ext cx="5015484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573" y="2025206"/>
            <a:ext cx="844296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755015" indent="-139065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58333"/>
              <a:buFont typeface="Arial"/>
              <a:buChar char="•"/>
              <a:tabLst>
                <a:tab pos="755650" algn="l"/>
              </a:tabLst>
            </a:pPr>
            <a:r>
              <a:rPr sz="2400" dirty="0">
                <a:latin typeface="Times New Roman"/>
                <a:cs typeface="Times New Roman"/>
              </a:rPr>
              <a:t>Early shift occurs </a:t>
            </a:r>
            <a:r>
              <a:rPr sz="2400" spc="-5" dirty="0">
                <a:latin typeface="Times New Roman"/>
                <a:cs typeface="Times New Roman"/>
              </a:rPr>
              <a:t>during </a:t>
            </a:r>
            <a:r>
              <a:rPr sz="2400" dirty="0">
                <a:latin typeface="Times New Roman"/>
                <a:cs typeface="Times New Roman"/>
              </a:rPr>
              <a:t>the early </a:t>
            </a:r>
            <a:r>
              <a:rPr sz="2400" spc="-5" dirty="0">
                <a:latin typeface="Times New Roman"/>
                <a:cs typeface="Times New Roman"/>
              </a:rPr>
              <a:t>mixed </a:t>
            </a:r>
            <a:r>
              <a:rPr sz="2400" dirty="0">
                <a:latin typeface="Times New Roman"/>
                <a:cs typeface="Times New Roman"/>
              </a:rPr>
              <a:t>dentition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period.</a:t>
            </a:r>
            <a:endParaRPr sz="2400">
              <a:latin typeface="Times New Roman"/>
              <a:cs typeface="Times New Roman"/>
            </a:endParaRPr>
          </a:p>
          <a:p>
            <a:pPr marL="151130" indent="-138430">
              <a:lnSpc>
                <a:spcPct val="100000"/>
              </a:lnSpc>
              <a:spcBef>
                <a:spcPts val="570"/>
              </a:spcBef>
              <a:buClr>
                <a:srgbClr val="FF0000"/>
              </a:buClr>
              <a:buSzPct val="58333"/>
              <a:buFont typeface="Arial"/>
              <a:buChar char="•"/>
              <a:tabLst>
                <a:tab pos="151765" algn="l"/>
              </a:tabLst>
            </a:pPr>
            <a:r>
              <a:rPr sz="2400" dirty="0">
                <a:latin typeface="Times New Roman"/>
                <a:cs typeface="Times New Roman"/>
              </a:rPr>
              <a:t>Since </a:t>
            </a:r>
            <a:r>
              <a:rPr sz="2400" spc="-5" dirty="0">
                <a:latin typeface="Times New Roman"/>
                <a:cs typeface="Times New Roman"/>
              </a:rPr>
              <a:t>this occurs </a:t>
            </a:r>
            <a:r>
              <a:rPr sz="2400" dirty="0">
                <a:latin typeface="Times New Roman"/>
                <a:cs typeface="Times New Roman"/>
              </a:rPr>
              <a:t>early in the </a:t>
            </a:r>
            <a:r>
              <a:rPr sz="2400" spc="-5" dirty="0">
                <a:latin typeface="Times New Roman"/>
                <a:cs typeface="Times New Roman"/>
              </a:rPr>
              <a:t>mixed </a:t>
            </a:r>
            <a:r>
              <a:rPr sz="2400" dirty="0">
                <a:latin typeface="Times New Roman"/>
                <a:cs typeface="Times New Roman"/>
              </a:rPr>
              <a:t>dentition, it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called early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shift.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2555" y="5640323"/>
            <a:ext cx="5855208" cy="920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7276" y="3351276"/>
            <a:ext cx="5489448" cy="3307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3600" y="3657600"/>
            <a:ext cx="4876800" cy="2693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5500" y="3619500"/>
            <a:ext cx="4953000" cy="2770505"/>
          </a:xfrm>
          <a:custGeom>
            <a:avLst/>
            <a:gdLst/>
            <a:ahLst/>
            <a:cxnLst/>
            <a:rect l="l" t="t" r="r" b="b"/>
            <a:pathLst>
              <a:path w="4953000" h="2770504">
                <a:moveTo>
                  <a:pt x="1384680" y="0"/>
                </a:moveTo>
                <a:lnTo>
                  <a:pt x="3568700" y="0"/>
                </a:lnTo>
                <a:lnTo>
                  <a:pt x="3639692" y="1650"/>
                </a:lnTo>
                <a:lnTo>
                  <a:pt x="3709924" y="7366"/>
                </a:lnTo>
                <a:lnTo>
                  <a:pt x="3779139" y="15875"/>
                </a:lnTo>
                <a:lnTo>
                  <a:pt x="3847465" y="28193"/>
                </a:lnTo>
                <a:lnTo>
                  <a:pt x="3914394" y="43687"/>
                </a:lnTo>
                <a:lnTo>
                  <a:pt x="3980053" y="62483"/>
                </a:lnTo>
                <a:lnTo>
                  <a:pt x="4044569" y="84074"/>
                </a:lnTo>
                <a:lnTo>
                  <a:pt x="4107434" y="108966"/>
                </a:lnTo>
                <a:lnTo>
                  <a:pt x="4168648" y="136779"/>
                </a:lnTo>
                <a:lnTo>
                  <a:pt x="4228211" y="167258"/>
                </a:lnTo>
                <a:lnTo>
                  <a:pt x="4286123" y="200406"/>
                </a:lnTo>
                <a:lnTo>
                  <a:pt x="4342511" y="236727"/>
                </a:lnTo>
                <a:lnTo>
                  <a:pt x="4396740" y="275081"/>
                </a:lnTo>
                <a:lnTo>
                  <a:pt x="4449445" y="316611"/>
                </a:lnTo>
                <a:lnTo>
                  <a:pt x="4547361" y="405638"/>
                </a:lnTo>
                <a:lnTo>
                  <a:pt x="4636516" y="503681"/>
                </a:lnTo>
                <a:lnTo>
                  <a:pt x="4677918" y="556641"/>
                </a:lnTo>
                <a:lnTo>
                  <a:pt x="4716653" y="610869"/>
                </a:lnTo>
                <a:lnTo>
                  <a:pt x="4752594" y="666750"/>
                </a:lnTo>
                <a:lnTo>
                  <a:pt x="4786122" y="724788"/>
                </a:lnTo>
                <a:lnTo>
                  <a:pt x="4816348" y="784860"/>
                </a:lnTo>
                <a:lnTo>
                  <a:pt x="4844033" y="845947"/>
                </a:lnTo>
                <a:lnTo>
                  <a:pt x="4868926" y="908812"/>
                </a:lnTo>
                <a:lnTo>
                  <a:pt x="4890516" y="973327"/>
                </a:lnTo>
                <a:lnTo>
                  <a:pt x="4909311" y="1038987"/>
                </a:lnTo>
                <a:lnTo>
                  <a:pt x="4924806" y="1105916"/>
                </a:lnTo>
                <a:lnTo>
                  <a:pt x="4937125" y="1174242"/>
                </a:lnTo>
                <a:lnTo>
                  <a:pt x="4945633" y="1243457"/>
                </a:lnTo>
                <a:lnTo>
                  <a:pt x="4951349" y="1313688"/>
                </a:lnTo>
                <a:lnTo>
                  <a:pt x="4953000" y="1385062"/>
                </a:lnTo>
                <a:lnTo>
                  <a:pt x="4951349" y="1456563"/>
                </a:lnTo>
                <a:lnTo>
                  <a:pt x="4945633" y="1526667"/>
                </a:lnTo>
                <a:lnTo>
                  <a:pt x="4937125" y="1596008"/>
                </a:lnTo>
                <a:lnTo>
                  <a:pt x="4924806" y="1664208"/>
                </a:lnTo>
                <a:lnTo>
                  <a:pt x="4909311" y="1731137"/>
                </a:lnTo>
                <a:lnTo>
                  <a:pt x="4890516" y="1796796"/>
                </a:lnTo>
                <a:lnTo>
                  <a:pt x="4868926" y="1861312"/>
                </a:lnTo>
                <a:lnTo>
                  <a:pt x="4844033" y="1924177"/>
                </a:lnTo>
                <a:lnTo>
                  <a:pt x="4816221" y="1985835"/>
                </a:lnTo>
                <a:lnTo>
                  <a:pt x="4785741" y="2045385"/>
                </a:lnTo>
                <a:lnTo>
                  <a:pt x="4752721" y="2103285"/>
                </a:lnTo>
                <a:lnTo>
                  <a:pt x="4716653" y="2159685"/>
                </a:lnTo>
                <a:lnTo>
                  <a:pt x="4677918" y="2214029"/>
                </a:lnTo>
                <a:lnTo>
                  <a:pt x="4636389" y="2266581"/>
                </a:lnTo>
                <a:lnTo>
                  <a:pt x="4547361" y="2364562"/>
                </a:lnTo>
                <a:lnTo>
                  <a:pt x="4449445" y="2453601"/>
                </a:lnTo>
                <a:lnTo>
                  <a:pt x="4396740" y="2495130"/>
                </a:lnTo>
                <a:lnTo>
                  <a:pt x="4342511" y="2533484"/>
                </a:lnTo>
                <a:lnTo>
                  <a:pt x="4286123" y="2569806"/>
                </a:lnTo>
                <a:lnTo>
                  <a:pt x="4228211" y="2602877"/>
                </a:lnTo>
                <a:lnTo>
                  <a:pt x="4168648" y="2633446"/>
                </a:lnTo>
                <a:lnTo>
                  <a:pt x="4107434" y="2661208"/>
                </a:lnTo>
                <a:lnTo>
                  <a:pt x="4044569" y="2686126"/>
                </a:lnTo>
                <a:lnTo>
                  <a:pt x="3980053" y="2707767"/>
                </a:lnTo>
                <a:lnTo>
                  <a:pt x="3914394" y="2726524"/>
                </a:lnTo>
                <a:lnTo>
                  <a:pt x="3847465" y="2742031"/>
                </a:lnTo>
                <a:lnTo>
                  <a:pt x="3779139" y="2754287"/>
                </a:lnTo>
                <a:lnTo>
                  <a:pt x="3709797" y="2762872"/>
                </a:lnTo>
                <a:lnTo>
                  <a:pt x="3639692" y="2768155"/>
                </a:lnTo>
                <a:lnTo>
                  <a:pt x="3568827" y="2770187"/>
                </a:lnTo>
                <a:lnTo>
                  <a:pt x="1384680" y="2770187"/>
                </a:lnTo>
                <a:lnTo>
                  <a:pt x="1313688" y="2768561"/>
                </a:lnTo>
                <a:lnTo>
                  <a:pt x="1243457" y="2762846"/>
                </a:lnTo>
                <a:lnTo>
                  <a:pt x="1174241" y="2754287"/>
                </a:lnTo>
                <a:lnTo>
                  <a:pt x="1105916" y="2742031"/>
                </a:lnTo>
                <a:lnTo>
                  <a:pt x="1038987" y="2726524"/>
                </a:lnTo>
                <a:lnTo>
                  <a:pt x="973327" y="2707767"/>
                </a:lnTo>
                <a:lnTo>
                  <a:pt x="908812" y="2686126"/>
                </a:lnTo>
                <a:lnTo>
                  <a:pt x="845947" y="2661208"/>
                </a:lnTo>
                <a:lnTo>
                  <a:pt x="784732" y="2633472"/>
                </a:lnTo>
                <a:lnTo>
                  <a:pt x="724788" y="2602903"/>
                </a:lnTo>
                <a:lnTo>
                  <a:pt x="666750" y="2569768"/>
                </a:lnTo>
                <a:lnTo>
                  <a:pt x="610869" y="2533446"/>
                </a:lnTo>
                <a:lnTo>
                  <a:pt x="556641" y="2495169"/>
                </a:lnTo>
                <a:lnTo>
                  <a:pt x="503681" y="2453640"/>
                </a:lnTo>
                <a:lnTo>
                  <a:pt x="405638" y="2364562"/>
                </a:lnTo>
                <a:lnTo>
                  <a:pt x="316611" y="2266581"/>
                </a:lnTo>
                <a:lnTo>
                  <a:pt x="275081" y="2213952"/>
                </a:lnTo>
                <a:lnTo>
                  <a:pt x="236727" y="2159685"/>
                </a:lnTo>
                <a:lnTo>
                  <a:pt x="200406" y="2103374"/>
                </a:lnTo>
                <a:lnTo>
                  <a:pt x="167258" y="2045385"/>
                </a:lnTo>
                <a:lnTo>
                  <a:pt x="136651" y="1985835"/>
                </a:lnTo>
                <a:lnTo>
                  <a:pt x="108966" y="1924177"/>
                </a:lnTo>
                <a:lnTo>
                  <a:pt x="84074" y="1861312"/>
                </a:lnTo>
                <a:lnTo>
                  <a:pt x="62483" y="1796796"/>
                </a:lnTo>
                <a:lnTo>
                  <a:pt x="43687" y="1731137"/>
                </a:lnTo>
                <a:lnTo>
                  <a:pt x="28193" y="1664208"/>
                </a:lnTo>
                <a:lnTo>
                  <a:pt x="15875" y="1596008"/>
                </a:lnTo>
                <a:lnTo>
                  <a:pt x="7366" y="1526667"/>
                </a:lnTo>
                <a:lnTo>
                  <a:pt x="1650" y="1456182"/>
                </a:lnTo>
                <a:lnTo>
                  <a:pt x="0" y="1385062"/>
                </a:lnTo>
                <a:lnTo>
                  <a:pt x="1650" y="1313688"/>
                </a:lnTo>
                <a:lnTo>
                  <a:pt x="7366" y="1243457"/>
                </a:lnTo>
                <a:lnTo>
                  <a:pt x="15875" y="1174242"/>
                </a:lnTo>
                <a:lnTo>
                  <a:pt x="28193" y="1105916"/>
                </a:lnTo>
                <a:lnTo>
                  <a:pt x="43687" y="1038987"/>
                </a:lnTo>
                <a:lnTo>
                  <a:pt x="62483" y="973327"/>
                </a:lnTo>
                <a:lnTo>
                  <a:pt x="84074" y="908812"/>
                </a:lnTo>
                <a:lnTo>
                  <a:pt x="108966" y="845947"/>
                </a:lnTo>
                <a:lnTo>
                  <a:pt x="136651" y="784732"/>
                </a:lnTo>
                <a:lnTo>
                  <a:pt x="167258" y="724788"/>
                </a:lnTo>
                <a:lnTo>
                  <a:pt x="200406" y="666750"/>
                </a:lnTo>
                <a:lnTo>
                  <a:pt x="236727" y="610869"/>
                </a:lnTo>
                <a:lnTo>
                  <a:pt x="275081" y="556641"/>
                </a:lnTo>
                <a:lnTo>
                  <a:pt x="316483" y="503681"/>
                </a:lnTo>
                <a:lnTo>
                  <a:pt x="405638" y="405638"/>
                </a:lnTo>
                <a:lnTo>
                  <a:pt x="503681" y="316483"/>
                </a:lnTo>
                <a:lnTo>
                  <a:pt x="556641" y="275081"/>
                </a:lnTo>
                <a:lnTo>
                  <a:pt x="610869" y="236727"/>
                </a:lnTo>
                <a:lnTo>
                  <a:pt x="666750" y="200406"/>
                </a:lnTo>
                <a:lnTo>
                  <a:pt x="724788" y="167258"/>
                </a:lnTo>
                <a:lnTo>
                  <a:pt x="784732" y="136651"/>
                </a:lnTo>
                <a:lnTo>
                  <a:pt x="845947" y="108966"/>
                </a:lnTo>
                <a:lnTo>
                  <a:pt x="908812" y="84074"/>
                </a:lnTo>
                <a:lnTo>
                  <a:pt x="973327" y="62483"/>
                </a:lnTo>
                <a:lnTo>
                  <a:pt x="1038987" y="43687"/>
                </a:lnTo>
                <a:lnTo>
                  <a:pt x="1105916" y="28193"/>
                </a:lnTo>
                <a:lnTo>
                  <a:pt x="1174241" y="15875"/>
                </a:lnTo>
                <a:lnTo>
                  <a:pt x="1243457" y="7366"/>
                </a:lnTo>
                <a:lnTo>
                  <a:pt x="1313688" y="1650"/>
                </a:lnTo>
                <a:lnTo>
                  <a:pt x="1384680" y="0"/>
                </a:lnTo>
                <a:close/>
              </a:path>
            </a:pathLst>
          </a:custGeom>
          <a:ln w="76200">
            <a:solidFill>
              <a:srgbClr val="A16C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19800" y="4267200"/>
            <a:ext cx="1905" cy="1752600"/>
          </a:xfrm>
          <a:custGeom>
            <a:avLst/>
            <a:gdLst/>
            <a:ahLst/>
            <a:cxnLst/>
            <a:rect l="l" t="t" r="r" b="b"/>
            <a:pathLst>
              <a:path w="1904" h="1752600">
                <a:moveTo>
                  <a:pt x="1650" y="0"/>
                </a:moveTo>
                <a:lnTo>
                  <a:pt x="0" y="175260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11203" y="5638660"/>
            <a:ext cx="257175" cy="534035"/>
          </a:xfrm>
          <a:custGeom>
            <a:avLst/>
            <a:gdLst/>
            <a:ahLst/>
            <a:cxnLst/>
            <a:rect l="l" t="t" r="r" b="b"/>
            <a:pathLst>
              <a:path w="257175" h="534035">
                <a:moveTo>
                  <a:pt x="128619" y="113459"/>
                </a:moveTo>
                <a:lnTo>
                  <a:pt x="99909" y="162375"/>
                </a:lnTo>
                <a:lnTo>
                  <a:pt x="98821" y="533450"/>
                </a:lnTo>
                <a:lnTo>
                  <a:pt x="155971" y="533628"/>
                </a:lnTo>
                <a:lnTo>
                  <a:pt x="156910" y="213398"/>
                </a:lnTo>
                <a:lnTo>
                  <a:pt x="156978" y="162375"/>
                </a:lnTo>
                <a:lnTo>
                  <a:pt x="128619" y="113459"/>
                </a:lnTo>
                <a:close/>
              </a:path>
              <a:path w="257175" h="534035">
                <a:moveTo>
                  <a:pt x="161734" y="56629"/>
                </a:moveTo>
                <a:lnTo>
                  <a:pt x="100218" y="56629"/>
                </a:lnTo>
                <a:lnTo>
                  <a:pt x="157368" y="56807"/>
                </a:lnTo>
                <a:lnTo>
                  <a:pt x="157059" y="162514"/>
                </a:lnTo>
                <a:lnTo>
                  <a:pt x="203596" y="242785"/>
                </a:lnTo>
                <a:lnTo>
                  <a:pt x="211099" y="251283"/>
                </a:lnTo>
                <a:lnTo>
                  <a:pt x="220948" y="256073"/>
                </a:lnTo>
                <a:lnTo>
                  <a:pt x="231868" y="256819"/>
                </a:lnTo>
                <a:lnTo>
                  <a:pt x="242585" y="253187"/>
                </a:lnTo>
                <a:lnTo>
                  <a:pt x="251124" y="245667"/>
                </a:lnTo>
                <a:lnTo>
                  <a:pt x="255936" y="235813"/>
                </a:lnTo>
                <a:lnTo>
                  <a:pt x="256676" y="224883"/>
                </a:lnTo>
                <a:lnTo>
                  <a:pt x="252999" y="214134"/>
                </a:lnTo>
                <a:lnTo>
                  <a:pt x="161734" y="56629"/>
                </a:lnTo>
                <a:close/>
              </a:path>
              <a:path w="257175" h="534035">
                <a:moveTo>
                  <a:pt x="128920" y="0"/>
                </a:moveTo>
                <a:lnTo>
                  <a:pt x="3698" y="213398"/>
                </a:lnTo>
                <a:lnTo>
                  <a:pt x="0" y="224122"/>
                </a:lnTo>
                <a:lnTo>
                  <a:pt x="682" y="235054"/>
                </a:lnTo>
                <a:lnTo>
                  <a:pt x="5413" y="244934"/>
                </a:lnTo>
                <a:lnTo>
                  <a:pt x="13858" y="252501"/>
                </a:lnTo>
                <a:lnTo>
                  <a:pt x="24578" y="256202"/>
                </a:lnTo>
                <a:lnTo>
                  <a:pt x="35512" y="255522"/>
                </a:lnTo>
                <a:lnTo>
                  <a:pt x="45398" y="250792"/>
                </a:lnTo>
                <a:lnTo>
                  <a:pt x="52974" y="242341"/>
                </a:lnTo>
                <a:lnTo>
                  <a:pt x="99909" y="162375"/>
                </a:lnTo>
                <a:lnTo>
                  <a:pt x="100218" y="56629"/>
                </a:lnTo>
                <a:lnTo>
                  <a:pt x="161734" y="56629"/>
                </a:lnTo>
                <a:lnTo>
                  <a:pt x="128920" y="0"/>
                </a:lnTo>
                <a:close/>
              </a:path>
              <a:path w="257175" h="534035">
                <a:moveTo>
                  <a:pt x="157327" y="71043"/>
                </a:moveTo>
                <a:lnTo>
                  <a:pt x="104028" y="71043"/>
                </a:lnTo>
                <a:lnTo>
                  <a:pt x="153431" y="71183"/>
                </a:lnTo>
                <a:lnTo>
                  <a:pt x="128619" y="113459"/>
                </a:lnTo>
                <a:lnTo>
                  <a:pt x="157059" y="162514"/>
                </a:lnTo>
                <a:lnTo>
                  <a:pt x="157327" y="71043"/>
                </a:lnTo>
                <a:close/>
              </a:path>
              <a:path w="257175" h="534035">
                <a:moveTo>
                  <a:pt x="100218" y="56629"/>
                </a:moveTo>
                <a:lnTo>
                  <a:pt x="99909" y="162375"/>
                </a:lnTo>
                <a:lnTo>
                  <a:pt x="128619" y="113459"/>
                </a:lnTo>
                <a:lnTo>
                  <a:pt x="104028" y="71043"/>
                </a:lnTo>
                <a:lnTo>
                  <a:pt x="157327" y="71043"/>
                </a:lnTo>
                <a:lnTo>
                  <a:pt x="157368" y="56807"/>
                </a:lnTo>
                <a:lnTo>
                  <a:pt x="100218" y="56629"/>
                </a:lnTo>
                <a:close/>
              </a:path>
              <a:path w="257175" h="534035">
                <a:moveTo>
                  <a:pt x="104028" y="71043"/>
                </a:moveTo>
                <a:lnTo>
                  <a:pt x="128619" y="113459"/>
                </a:lnTo>
                <a:lnTo>
                  <a:pt x="153431" y="71183"/>
                </a:lnTo>
                <a:lnTo>
                  <a:pt x="104028" y="710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1872" y="5268086"/>
            <a:ext cx="457834" cy="132715"/>
          </a:xfrm>
          <a:custGeom>
            <a:avLst/>
            <a:gdLst/>
            <a:ahLst/>
            <a:cxnLst/>
            <a:rect l="l" t="t" r="r" b="b"/>
            <a:pathLst>
              <a:path w="457835" h="132714">
                <a:moveTo>
                  <a:pt x="114046" y="0"/>
                </a:moveTo>
                <a:lnTo>
                  <a:pt x="0" y="65912"/>
                </a:lnTo>
                <a:lnTo>
                  <a:pt x="106679" y="128650"/>
                </a:lnTo>
                <a:lnTo>
                  <a:pt x="113537" y="132587"/>
                </a:lnTo>
                <a:lnTo>
                  <a:pt x="122300" y="130301"/>
                </a:lnTo>
                <a:lnTo>
                  <a:pt x="126237" y="123571"/>
                </a:lnTo>
                <a:lnTo>
                  <a:pt x="130301" y="116712"/>
                </a:lnTo>
                <a:lnTo>
                  <a:pt x="128015" y="107950"/>
                </a:lnTo>
                <a:lnTo>
                  <a:pt x="121157" y="104012"/>
                </a:lnTo>
                <a:lnTo>
                  <a:pt x="81115" y="80451"/>
                </a:lnTo>
                <a:lnTo>
                  <a:pt x="28321" y="80263"/>
                </a:lnTo>
                <a:lnTo>
                  <a:pt x="28448" y="51688"/>
                </a:lnTo>
                <a:lnTo>
                  <a:pt x="81669" y="51688"/>
                </a:lnTo>
                <a:lnTo>
                  <a:pt x="128269" y="24765"/>
                </a:lnTo>
                <a:lnTo>
                  <a:pt x="130682" y="16001"/>
                </a:lnTo>
                <a:lnTo>
                  <a:pt x="126618" y="9143"/>
                </a:lnTo>
                <a:lnTo>
                  <a:pt x="122681" y="2285"/>
                </a:lnTo>
                <a:lnTo>
                  <a:pt x="114046" y="0"/>
                </a:lnTo>
                <a:close/>
              </a:path>
              <a:path w="457835" h="132714">
                <a:moveTo>
                  <a:pt x="81344" y="51876"/>
                </a:moveTo>
                <a:lnTo>
                  <a:pt x="56739" y="66108"/>
                </a:lnTo>
                <a:lnTo>
                  <a:pt x="81115" y="80451"/>
                </a:lnTo>
                <a:lnTo>
                  <a:pt x="457326" y="81787"/>
                </a:lnTo>
                <a:lnTo>
                  <a:pt x="457326" y="53212"/>
                </a:lnTo>
                <a:lnTo>
                  <a:pt x="81344" y="51876"/>
                </a:lnTo>
                <a:close/>
              </a:path>
              <a:path w="457835" h="132714">
                <a:moveTo>
                  <a:pt x="28448" y="51688"/>
                </a:moveTo>
                <a:lnTo>
                  <a:pt x="28321" y="80263"/>
                </a:lnTo>
                <a:lnTo>
                  <a:pt x="81115" y="80451"/>
                </a:lnTo>
                <a:lnTo>
                  <a:pt x="77559" y="78359"/>
                </a:lnTo>
                <a:lnTo>
                  <a:pt x="35560" y="78359"/>
                </a:lnTo>
                <a:lnTo>
                  <a:pt x="35687" y="53721"/>
                </a:lnTo>
                <a:lnTo>
                  <a:pt x="78156" y="53721"/>
                </a:lnTo>
                <a:lnTo>
                  <a:pt x="81344" y="51876"/>
                </a:lnTo>
                <a:lnTo>
                  <a:pt x="28448" y="51688"/>
                </a:lnTo>
                <a:close/>
              </a:path>
              <a:path w="457835" h="132714">
                <a:moveTo>
                  <a:pt x="35687" y="53721"/>
                </a:moveTo>
                <a:lnTo>
                  <a:pt x="35560" y="78359"/>
                </a:lnTo>
                <a:lnTo>
                  <a:pt x="56739" y="66108"/>
                </a:lnTo>
                <a:lnTo>
                  <a:pt x="35687" y="53721"/>
                </a:lnTo>
                <a:close/>
              </a:path>
              <a:path w="457835" h="132714">
                <a:moveTo>
                  <a:pt x="56739" y="66108"/>
                </a:moveTo>
                <a:lnTo>
                  <a:pt x="35560" y="78359"/>
                </a:lnTo>
                <a:lnTo>
                  <a:pt x="77559" y="78359"/>
                </a:lnTo>
                <a:lnTo>
                  <a:pt x="56739" y="66108"/>
                </a:lnTo>
                <a:close/>
              </a:path>
              <a:path w="457835" h="132714">
                <a:moveTo>
                  <a:pt x="78156" y="53721"/>
                </a:moveTo>
                <a:lnTo>
                  <a:pt x="35687" y="53721"/>
                </a:lnTo>
                <a:lnTo>
                  <a:pt x="56739" y="66108"/>
                </a:lnTo>
                <a:lnTo>
                  <a:pt x="78156" y="53721"/>
                </a:lnTo>
                <a:close/>
              </a:path>
              <a:path w="457835" h="132714">
                <a:moveTo>
                  <a:pt x="81669" y="51688"/>
                </a:moveTo>
                <a:lnTo>
                  <a:pt x="28448" y="51688"/>
                </a:lnTo>
                <a:lnTo>
                  <a:pt x="81344" y="51876"/>
                </a:lnTo>
                <a:lnTo>
                  <a:pt x="81669" y="516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790</Words>
  <Application>Microsoft Office PowerPoint</Application>
  <PresentationFormat>On-screen Show (4:3)</PresentationFormat>
  <Paragraphs>103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Late Shift</vt:lpstr>
      <vt:lpstr>Slide 11</vt:lpstr>
      <vt:lpstr>Slide 12</vt:lpstr>
      <vt:lpstr>Slide 13</vt:lpstr>
      <vt:lpstr>Slide 14</vt:lpstr>
      <vt:lpstr>Slide 15</vt:lpstr>
      <vt:lpstr>Slide 16</vt:lpstr>
      <vt:lpstr>The Permanent Dentition contd…</vt:lpstr>
      <vt:lpstr>Features of Permanent Dentition contd…</vt:lpstr>
      <vt:lpstr>Andrews keys to normal</vt:lpstr>
      <vt:lpstr>Slide 20</vt:lpstr>
      <vt:lpstr>Andrews keys to normal</vt:lpstr>
      <vt:lpstr>Andrews keys to normal</vt:lpstr>
      <vt:lpstr>Andrews keys to normal</vt:lpstr>
      <vt:lpstr>Andrews keys to normal</vt:lpstr>
      <vt:lpstr>   Take Away Home Message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Flush Terminal Plane</dc:title>
  <dc:creator>user</dc:creator>
  <cp:lastModifiedBy>user</cp:lastModifiedBy>
  <cp:revision>14</cp:revision>
  <dcterms:created xsi:type="dcterms:W3CDTF">2006-08-16T00:00:00Z</dcterms:created>
  <dcterms:modified xsi:type="dcterms:W3CDTF">2022-05-26T10:05:35Z</dcterms:modified>
</cp:coreProperties>
</file>